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5" r:id="rId8"/>
    <p:sldId id="267" r:id="rId9"/>
    <p:sldId id="259" r:id="rId10"/>
    <p:sldId id="266" r:id="rId11"/>
    <p:sldId id="264" r:id="rId12"/>
    <p:sldId id="26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DAFB0-5CC8-E992-4B19-E409DBBBF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5901F0-1AD6-6CF4-E673-E7F4B80A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C36139-2B68-CB89-2B1C-F30B0497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C45F6A-4892-4EB8-73D5-254FB10D2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CF3024-AA54-A700-C76E-FA27CB45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16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AB108-E25D-24E5-A747-1949431C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9793992-4CF8-DE3C-50F0-EACCA346B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CD5140-DE7F-C708-E99F-6C7D68E8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48863-1BEF-E641-279E-6366AD00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80A9B5-0745-BFDA-2638-4A2F6988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92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5D0A17-A446-4AC0-F84C-B8F969199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7051F0-C0AE-72BD-C5C9-6034F2EC6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43B682-74FF-AECC-48FF-86EFAAE2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095CAF-EFA2-0A63-74BE-B46F2CD3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ED0223-B82D-54A1-F0EA-3A72EE92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4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1CC2F-B94C-5302-778F-3BD0BCCF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15FEA-4028-9C84-E93C-471275252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BEA4DB-813A-A603-1B09-5662CF29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CD13CD-AD84-3D20-65F4-F8468953A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9D9E1C-D861-7183-DF58-D522DE8D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88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CA47B-2819-F588-1FCD-106AA41A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0BED9A-220F-4C72-5045-E2352148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B630A2-13B0-EC60-EE5C-136371B4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772AAD-50A8-3FDF-DD0E-8F6705C3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DA6C1C-5641-A219-DA1D-A0C940FB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16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12109-9346-3C49-4016-170EE6D8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2AB9F7-4474-33A0-E84A-9001E87B0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6DB766-295C-0878-DFB7-2CC1115BB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7996DA-5365-7EBC-DCF1-6E62DA96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78D5821-3E3A-C585-A988-C85FA8F7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6448A3-F02C-AFB6-67F6-5F94D0F5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05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B9E2D-301C-F8D5-9F71-F3F132DE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E87015-18E4-879A-4879-07B527A14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BC8521-8E90-E1A7-E01A-A2505475C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FCB088-6FB9-6653-A5CA-49381CF685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5D6FD7-BFC1-B205-BD4D-D1F63C7F21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B3749E6-EEE9-47EC-C1A9-2C7FDC0F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189F7E-5675-4F33-E2FD-81E3EB24C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B008FB5-199E-724B-7532-EA018078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28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5B949-1664-690F-E0E0-07CB47FFE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C463C2A-9F26-ECE0-844B-143B54EC7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18B822-2B86-65C9-AD49-813661A8B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753D06-4B04-A613-A5A9-2C372DBF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48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DF8A2C-96D7-EC4C-3F55-EAAE58C2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854EF1-A60C-CE0D-FD60-B9C1B638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BEB146-391F-A0EA-4866-13910E2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0C10D-E77C-6844-CB4A-E5EC6947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B3C42D-0C6E-65C7-2717-8D37D93A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78C1FB-E78C-F184-22C8-A50ED86EA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5543DC-982A-90F3-D16C-73C196CF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F50D1-DC7C-84AF-FA89-639BA1B31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9F2DDC-5B38-C3AD-C6D0-21631FF1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13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A97E6-360D-9FFB-2AD4-59D726BC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D8DD76-6226-F33B-C0D1-A3BB7C113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CEE7BB-6179-5D7A-7C56-0BD0B5F77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C6E625-E000-9AF5-248C-DD0C289B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BBCBD1-5C94-8AD6-1C27-4DFCB584E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9DBAEB-30F2-6B1D-D29E-6270372E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94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79DB5B3-E5CF-CB81-E497-BFE316F77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7DE68-9528-0D58-CFD9-6EDA28D01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52920A-40DE-C63E-E1C8-537B6BF2F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A8A32-6466-6542-8FF8-2EEBB229D984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FF297A-01A6-DC6C-5CAA-0AB974953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3B3503-DD28-E5C7-DD2D-584EB0F94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4221A-6C9B-2B40-B516-3B7CD2234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06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iels.sluijter@jcsportrevalidatie.n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92A9D31-319F-35F0-D756-90D5EF09E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nl-NL" sz="5200" dirty="0">
                <a:solidFill>
                  <a:schemeClr val="tx2"/>
                </a:solidFill>
              </a:rPr>
              <a:t>Aanleggen van een goede sporttape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A37D29-DBF1-F284-B9B1-A5E4E3F1C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7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DC75A-2605-B78E-6D07-F400BF17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nl-NL" sz="3200"/>
              <a:t>Taping MCL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782F38-BBA7-5E77-45AC-248C6285B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anchor="t">
            <a:normAutofit/>
          </a:bodyPr>
          <a:lstStyle/>
          <a:p>
            <a:r>
              <a:rPr lang="nl-NL" sz="2000"/>
              <a:t>Tape over de scheur!</a:t>
            </a:r>
          </a:p>
          <a:p>
            <a:r>
              <a:rPr lang="nl-NL" sz="2000"/>
              <a:t>Ankers (basis)</a:t>
            </a:r>
          </a:p>
          <a:p>
            <a:r>
              <a:rPr lang="nl-NL" sz="2000"/>
              <a:t>2 x 3!</a:t>
            </a:r>
          </a:p>
          <a:p>
            <a:endParaRPr lang="nl-NL" sz="2000"/>
          </a:p>
        </p:txBody>
      </p:sp>
      <p:pic>
        <p:nvPicPr>
          <p:cNvPr id="2050" name="Picture 2" descr="Knee MCL taping – StrapUp">
            <a:extLst>
              <a:ext uri="{FF2B5EF4-FFF2-40B4-BE49-F238E27FC236}">
                <a16:creationId xmlns:a16="http://schemas.microsoft.com/office/drawing/2014/main" id="{C68898EA-EA15-9737-A229-1766CEE6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r="4515" b="-1"/>
          <a:stretch/>
        </p:blipFill>
        <p:spPr bwMode="auto">
          <a:xfrm>
            <a:off x="5089243" y="877413"/>
            <a:ext cx="6222628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2056" name="Rectangle 2055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624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BA061-3697-A44D-91E4-7D7FBD4A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/>
              <a:t>Taping patella</a:t>
            </a:r>
          </a:p>
        </p:txBody>
      </p:sp>
      <p:sp>
        <p:nvSpPr>
          <p:cNvPr id="104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7F01F6-CA6D-539F-7DDD-D9A89CF1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/>
              <a:t>Ankers (basis)</a:t>
            </a:r>
          </a:p>
          <a:p>
            <a:r>
              <a:rPr lang="nl-NL" sz="2200"/>
              <a:t>2 x 3 (mediaal en lateraal)</a:t>
            </a:r>
          </a:p>
          <a:p>
            <a:r>
              <a:rPr lang="nl-NL" sz="2200"/>
              <a:t>Doel: patella in de goot houden! </a:t>
            </a:r>
          </a:p>
        </p:txBody>
      </p:sp>
      <p:pic>
        <p:nvPicPr>
          <p:cNvPr id="1028" name="Picture 4" descr="Patellar Tendinosis Knee Taping | Physical Sports First Aid Blog">
            <a:extLst>
              <a:ext uri="{FF2B5EF4-FFF2-40B4-BE49-F238E27FC236}">
                <a16:creationId xmlns:a16="http://schemas.microsoft.com/office/drawing/2014/main" id="{A993D03D-C4EC-1207-5E59-7BF395F7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2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3EDDF53-0851-48D4-A466-6FE0DCE91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2" cy="1576446"/>
            <a:chOff x="0" y="0"/>
            <a:chExt cx="12192002" cy="157644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074D04C-85E8-4A3E-90D7-86A10AE04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097020A-86B6-43BD-A2AA-66AE72CA3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0C6C743-32FE-4E24-AA22-45D3B1C7C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50E539-79BE-536D-77B0-49197ABC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07695"/>
            <a:ext cx="9724030" cy="8342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Dankwoord</a:t>
            </a:r>
          </a:p>
        </p:txBody>
      </p:sp>
      <p:pic>
        <p:nvPicPr>
          <p:cNvPr id="5" name="Afbeelding 4" descr="Afbeelding met Menselijk gezicht, glimlach, persoon, kleding&#10;&#10;Automatisch gegenereerde beschrijving">
            <a:extLst>
              <a:ext uri="{FF2B5EF4-FFF2-40B4-BE49-F238E27FC236}">
                <a16:creationId xmlns:a16="http://schemas.microsoft.com/office/drawing/2014/main" id="{572AEC76-5500-575E-9D6B-3873E19E3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89" y="2200459"/>
            <a:ext cx="2655712" cy="2133001"/>
          </a:xfrm>
          <a:prstGeom prst="rect">
            <a:avLst/>
          </a:prstGeom>
        </p:spPr>
      </p:pic>
      <p:pic>
        <p:nvPicPr>
          <p:cNvPr id="7" name="Graphic 6" descr="Sign Language">
            <a:extLst>
              <a:ext uri="{FF2B5EF4-FFF2-40B4-BE49-F238E27FC236}">
                <a16:creationId xmlns:a16="http://schemas.microsoft.com/office/drawing/2014/main" id="{FA6B0DBE-3B88-E77F-D0DB-8C60AABBC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6297" y="2200459"/>
            <a:ext cx="2133001" cy="2133001"/>
          </a:xfrm>
          <a:prstGeom prst="rect">
            <a:avLst/>
          </a:prstGeom>
        </p:spPr>
      </p:pic>
      <p:pic>
        <p:nvPicPr>
          <p:cNvPr id="8" name="Afbeelding 7" descr="Afbeelding met Lettertype, logo, Graphics, symbool&#10;&#10;Automatisch gegenereerde beschrijving">
            <a:extLst>
              <a:ext uri="{FF2B5EF4-FFF2-40B4-BE49-F238E27FC236}">
                <a16:creationId xmlns:a16="http://schemas.microsoft.com/office/drawing/2014/main" id="{EDBE431C-B593-0C41-2381-5575CAE3B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295" y="2200459"/>
            <a:ext cx="2856259" cy="213300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E787EE-5471-43AF-C584-0B35663E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4786744"/>
            <a:ext cx="9448800" cy="14426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6"/>
              </a:rPr>
              <a:t>niels.sluijter@jcsportrevalidatie.nl</a:t>
            </a:r>
            <a:endParaRPr lang="en-US" sz="2000" dirty="0"/>
          </a:p>
          <a:p>
            <a:pPr marL="0" indent="0">
              <a:buNone/>
            </a:pP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88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2AA02D-56C2-56B7-C2C3-A2269F84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dirty="0"/>
              <a:t>Intro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13142C-8E88-7CCF-410C-5A77375E3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Fysiotherapeut</a:t>
            </a:r>
            <a:r>
              <a:rPr lang="en-US" sz="2200" dirty="0"/>
              <a:t> @ J&amp;C </a:t>
            </a:r>
            <a:r>
              <a:rPr lang="en-US" sz="2200" dirty="0" err="1"/>
              <a:t>Sportrevalidatie</a:t>
            </a:r>
            <a:r>
              <a:rPr lang="en-US" sz="2200" dirty="0"/>
              <a:t>.</a:t>
            </a:r>
          </a:p>
          <a:p>
            <a:r>
              <a:rPr lang="en-US" sz="2200" dirty="0"/>
              <a:t>NGS webinars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kennisdag</a:t>
            </a:r>
            <a:r>
              <a:rPr lang="en-US" sz="2200" dirty="0"/>
              <a:t>.</a:t>
            </a:r>
          </a:p>
          <a:p>
            <a:r>
              <a:rPr lang="en-US" sz="2200"/>
              <a:t>Prisoner squat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Tijdelijke aanduiding voor inhoud 3" descr="Afbeelding met gras, persoon, buitenshuis, hemel&#10;&#10;Automatisch gegenereerde beschrijving">
            <a:extLst>
              <a:ext uri="{FF2B5EF4-FFF2-40B4-BE49-F238E27FC236}">
                <a16:creationId xmlns:a16="http://schemas.microsoft.com/office/drawing/2014/main" id="{BFD6A379-A552-FE6B-9F11-1DB7C1C52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8" r="-1" b="227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255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AC6357-7337-5E93-3767-C552404A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Inversie trauma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115503-18D6-2ED4-C459-0636D5D3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nl-NL" sz="1800">
                <a:solidFill>
                  <a:schemeClr val="tx2"/>
                </a:solidFill>
              </a:rPr>
              <a:t>Plotselinge beweging</a:t>
            </a:r>
          </a:p>
          <a:p>
            <a:r>
              <a:rPr lang="nl-NL" sz="1800">
                <a:solidFill>
                  <a:schemeClr val="tx2"/>
                </a:solidFill>
              </a:rPr>
              <a:t>Sporten</a:t>
            </a:r>
          </a:p>
          <a:p>
            <a:r>
              <a:rPr lang="nl-NL" sz="1800">
                <a:solidFill>
                  <a:schemeClr val="tx2"/>
                </a:solidFill>
              </a:rPr>
              <a:t>Ondergrond/schoeisel</a:t>
            </a:r>
          </a:p>
          <a:p>
            <a:r>
              <a:rPr lang="nl-NL" sz="1800">
                <a:solidFill>
                  <a:schemeClr val="tx2"/>
                </a:solidFill>
              </a:rPr>
              <a:t>Landing</a:t>
            </a:r>
          </a:p>
          <a:p>
            <a:endParaRPr lang="nl-NL" sz="1800">
              <a:solidFill>
                <a:schemeClr val="tx2"/>
              </a:solidFill>
            </a:endParaRPr>
          </a:p>
          <a:p>
            <a:r>
              <a:rPr lang="nl-NL" sz="1800">
                <a:solidFill>
                  <a:schemeClr val="tx2"/>
                </a:solidFill>
              </a:rPr>
              <a:t>75% van alle enkelverstuikingen betreft een inversie trauma.</a:t>
            </a:r>
          </a:p>
          <a:p>
            <a:r>
              <a:rPr lang="nl-NL" sz="1800">
                <a:solidFill>
                  <a:schemeClr val="tx2"/>
                </a:solidFill>
              </a:rPr>
              <a:t>Overige 25 zijn mediaal en syndesmose.</a:t>
            </a:r>
          </a:p>
          <a:p>
            <a:endParaRPr lang="nl-NL" sz="18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 descr="Enkel verzwikking- inversietrauma - Fysiotherapie Gerard van Vliet">
            <a:extLst>
              <a:ext uri="{FF2B5EF4-FFF2-40B4-BE49-F238E27FC236}">
                <a16:creationId xmlns:a16="http://schemas.microsoft.com/office/drawing/2014/main" id="{483D981E-FB36-8978-B6BD-FD9EBB09E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365103"/>
            <a:ext cx="4142232" cy="30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5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E74757-48C3-CF64-71CC-F51E8E44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tx2"/>
                </a:solidFill>
              </a:rPr>
              <a:t>Incidentie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6A17CF-A71D-5D73-736A-F7CC244E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nl-NL" sz="1300" dirty="0">
                <a:solidFill>
                  <a:schemeClr val="tx2"/>
                </a:solidFill>
              </a:rPr>
              <a:t>15 % ten opzichte van alle sportblessures</a:t>
            </a:r>
          </a:p>
          <a:p>
            <a:r>
              <a:rPr lang="nl-NL" sz="1300" dirty="0">
                <a:solidFill>
                  <a:schemeClr val="tx2"/>
                </a:solidFill>
              </a:rPr>
              <a:t>0.93/1000 </a:t>
            </a:r>
          </a:p>
          <a:p>
            <a:r>
              <a:rPr lang="nl-NL" sz="1300" dirty="0">
                <a:solidFill>
                  <a:schemeClr val="tx2"/>
                </a:solidFill>
              </a:rPr>
              <a:t>M/V:  6.9/13.6/1000 </a:t>
            </a:r>
          </a:p>
          <a:p>
            <a:pPr marL="0" indent="0">
              <a:buNone/>
            </a:pPr>
            <a:endParaRPr lang="nl-NL" sz="1300" dirty="0">
              <a:solidFill>
                <a:schemeClr val="tx2"/>
              </a:solidFill>
            </a:endParaRPr>
          </a:p>
          <a:p>
            <a:r>
              <a:rPr lang="nl-NL" sz="1300" dirty="0">
                <a:solidFill>
                  <a:schemeClr val="tx2"/>
                </a:solidFill>
              </a:rPr>
              <a:t>Bij welke sporten komt deze blessure het meest voor?</a:t>
            </a:r>
          </a:p>
          <a:p>
            <a:pPr lvl="1"/>
            <a:r>
              <a:rPr lang="nl-NL" sz="1300" dirty="0">
                <a:solidFill>
                  <a:schemeClr val="tx2"/>
                </a:solidFill>
              </a:rPr>
              <a:t>Basketball</a:t>
            </a:r>
          </a:p>
          <a:p>
            <a:pPr lvl="1"/>
            <a:r>
              <a:rPr lang="nl-NL" sz="1300" dirty="0">
                <a:solidFill>
                  <a:schemeClr val="tx2"/>
                </a:solidFill>
              </a:rPr>
              <a:t>Voetbal </a:t>
            </a:r>
          </a:p>
          <a:p>
            <a:pPr lvl="1"/>
            <a:r>
              <a:rPr lang="nl-NL" sz="1300" dirty="0" err="1">
                <a:solidFill>
                  <a:schemeClr val="tx2"/>
                </a:solidFill>
              </a:rPr>
              <a:t>Volleyball</a:t>
            </a:r>
            <a:r>
              <a:rPr lang="nl-NL" sz="1300" dirty="0">
                <a:solidFill>
                  <a:schemeClr val="tx2"/>
                </a:solidFill>
              </a:rPr>
              <a:t> </a:t>
            </a:r>
          </a:p>
          <a:p>
            <a:pPr lvl="1"/>
            <a:endParaRPr lang="nl-NL" sz="1300" dirty="0">
              <a:solidFill>
                <a:schemeClr val="tx2"/>
              </a:solidFill>
            </a:endParaRPr>
          </a:p>
          <a:p>
            <a:pPr lvl="1"/>
            <a:endParaRPr lang="nl-NL" sz="1300" dirty="0">
              <a:solidFill>
                <a:schemeClr val="tx2"/>
              </a:solidFill>
            </a:endParaRPr>
          </a:p>
          <a:p>
            <a:pPr lvl="1"/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Herzog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, M. M., Kerr, Z. Y., Marshall, S. W., &amp; Wikstrom, E. A. (2019).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Epidemiology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 of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Ankle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Sprains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and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Chronic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Ankle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Instability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. </a:t>
            </a:r>
            <a:r>
              <a:rPr lang="nl-NL" sz="1300" b="0" i="1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Journal of </a:t>
            </a:r>
            <a:r>
              <a:rPr lang="nl-NL" sz="1300" b="0" i="1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athletic</a:t>
            </a:r>
            <a:r>
              <a:rPr lang="nl-NL" sz="1300" b="0" i="1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 training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, </a:t>
            </a:r>
            <a:r>
              <a:rPr lang="nl-NL" sz="1300" b="0" i="1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54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(6), 603–610. 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https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://</a:t>
            </a:r>
            <a:r>
              <a:rPr lang="nl-NL" sz="1300" b="0" i="0" u="none" strike="noStrike" dirty="0" err="1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doi.org</a:t>
            </a:r>
            <a:r>
              <a:rPr lang="nl-NL" sz="1300" b="0" i="0" u="none" strike="noStrike" dirty="0">
                <a:solidFill>
                  <a:schemeClr val="tx2"/>
                </a:solidFill>
                <a:effectLst/>
                <a:latin typeface="Roboto" panose="020F0502020204030204" pitchFamily="34" charset="0"/>
              </a:rPr>
              <a:t>/10.4085/1062-6050-447-17</a:t>
            </a:r>
            <a:endParaRPr lang="nl-NL" sz="1300" dirty="0">
              <a:solidFill>
                <a:schemeClr val="tx2"/>
              </a:solidFill>
            </a:endParaRPr>
          </a:p>
          <a:p>
            <a:endParaRPr lang="nl-NL" sz="1300" dirty="0">
              <a:solidFill>
                <a:schemeClr val="tx2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Graphic 34" descr="Ontvlambaar">
            <a:extLst>
              <a:ext uri="{FF2B5EF4-FFF2-40B4-BE49-F238E27FC236}">
                <a16:creationId xmlns:a16="http://schemas.microsoft.com/office/drawing/2014/main" id="{A169FFE3-5AF7-DB8A-C44D-5CFC9E3D3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7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75E866-7191-23B4-3DDB-2DFA157A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MCL blessure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453F11-E27C-692B-54EA-10DCA887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tx2"/>
                </a:solidFill>
              </a:rPr>
              <a:t>‘’</a:t>
            </a:r>
            <a:r>
              <a:rPr lang="nl-NL" sz="1800" dirty="0" err="1">
                <a:solidFill>
                  <a:schemeClr val="tx2"/>
                </a:solidFill>
              </a:rPr>
              <a:t>Valgus</a:t>
            </a:r>
            <a:r>
              <a:rPr lang="nl-NL" sz="1800" dirty="0">
                <a:solidFill>
                  <a:schemeClr val="tx2"/>
                </a:solidFill>
              </a:rPr>
              <a:t>’’ trauma knie</a:t>
            </a:r>
          </a:p>
          <a:p>
            <a:r>
              <a:rPr lang="nl-NL" sz="1800" dirty="0">
                <a:solidFill>
                  <a:schemeClr val="tx2"/>
                </a:solidFill>
              </a:rPr>
              <a:t>Vaak geassocieerd met </a:t>
            </a:r>
            <a:r>
              <a:rPr lang="nl-NL" sz="1800" dirty="0" err="1">
                <a:solidFill>
                  <a:schemeClr val="tx2"/>
                </a:solidFill>
              </a:rPr>
              <a:t>mensicus</a:t>
            </a:r>
            <a:r>
              <a:rPr lang="nl-NL" sz="1800" dirty="0">
                <a:solidFill>
                  <a:schemeClr val="tx2"/>
                </a:solidFill>
              </a:rPr>
              <a:t> en kruisband letsel.</a:t>
            </a:r>
          </a:p>
          <a:p>
            <a:r>
              <a:rPr lang="nl-NL" sz="1800" dirty="0">
                <a:solidFill>
                  <a:schemeClr val="tx2"/>
                </a:solidFill>
              </a:rPr>
              <a:t>Contact letsel (tackles).</a:t>
            </a:r>
          </a:p>
          <a:p>
            <a:endParaRPr lang="nl-NL" sz="1800" dirty="0">
              <a:solidFill>
                <a:schemeClr val="tx2"/>
              </a:solidFill>
            </a:endParaRPr>
          </a:p>
          <a:p>
            <a:endParaRPr lang="nl-NL" sz="1800" dirty="0">
              <a:solidFill>
                <a:schemeClr val="tx2"/>
              </a:solidFill>
            </a:endParaRPr>
          </a:p>
          <a:p>
            <a:endParaRPr lang="nl-NL" sz="1800" dirty="0">
              <a:solidFill>
                <a:schemeClr val="tx2"/>
              </a:solidFill>
            </a:endParaRPr>
          </a:p>
          <a:p>
            <a:endParaRPr lang="nl-NL" sz="1800" dirty="0">
              <a:solidFill>
                <a:schemeClr val="tx2"/>
              </a:solidFill>
            </a:endParaRPr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Mediaal Collateraal Ligament (MCL) letsel bij voetballers">
            <a:extLst>
              <a:ext uri="{FF2B5EF4-FFF2-40B4-BE49-F238E27FC236}">
                <a16:creationId xmlns:a16="http://schemas.microsoft.com/office/drawing/2014/main" id="{DFE55599-8430-2134-2451-80D3FDB0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259370"/>
            <a:ext cx="4142232" cy="326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7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D2F0F7-C7D0-8BB3-9876-02ACA633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l-NL" sz="4000"/>
              <a:t>Incidentie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6C865C-F6B5-4E8E-655E-891A1305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nl-NL" sz="2000" dirty="0"/>
              <a:t>Incidentie: X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Bij welke sporten komt het het meest voor?</a:t>
            </a:r>
          </a:p>
          <a:p>
            <a:r>
              <a:rPr lang="nl-NL" sz="2000" dirty="0"/>
              <a:t>Contactsporten: voetbal en rugby.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pic>
        <p:nvPicPr>
          <p:cNvPr id="5" name="Picture 4" descr="Een voetbal op de veldlijn">
            <a:extLst>
              <a:ext uri="{FF2B5EF4-FFF2-40B4-BE49-F238E27FC236}">
                <a16:creationId xmlns:a16="http://schemas.microsoft.com/office/drawing/2014/main" id="{D45E4EE9-9BA0-77BE-4FA5-BD9018BD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41" r="4358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896FB7-37CC-5170-EDA0-E5EE6866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chemeClr val="tx2"/>
                </a:solidFill>
              </a:rPr>
              <a:t>Patella (sub)luxatie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674799-1E95-F04F-FCEE-88FD92A8C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tx2"/>
                </a:solidFill>
              </a:rPr>
              <a:t>Verplaatsing knieschijf naar lateraal door; contactletsel, val of rotatie beweging van het been tijdens he trauma.</a:t>
            </a:r>
          </a:p>
          <a:p>
            <a:r>
              <a:rPr lang="nl-NL" sz="1800" dirty="0">
                <a:solidFill>
                  <a:schemeClr val="tx2"/>
                </a:solidFill>
              </a:rPr>
              <a:t>Hoorbare en of voelbare ‘’knap’’ tijdens het trauma.</a:t>
            </a:r>
          </a:p>
          <a:p>
            <a:endParaRPr lang="nl-NL" sz="1800" dirty="0">
              <a:solidFill>
                <a:schemeClr val="tx2"/>
              </a:solidFill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Patellaluxatie | Sportzorg">
            <a:extLst>
              <a:ext uri="{FF2B5EF4-FFF2-40B4-BE49-F238E27FC236}">
                <a16:creationId xmlns:a16="http://schemas.microsoft.com/office/drawing/2014/main" id="{3C795DDD-CCC3-BD19-BA9A-21B20439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01054"/>
            <a:ext cx="4142232" cy="397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79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3E9E99-F31D-308B-A6FD-E2B28EC3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Incidentie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18C06-C3AE-66D8-F150-E534963B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Incidentie: ?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Honden.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Balsporten; voetbal, basketball en handbal.</a:t>
            </a:r>
          </a:p>
          <a:p>
            <a:pPr marL="0" indent="0">
              <a:buNone/>
            </a:pPr>
            <a:endParaRPr lang="en-US" sz="18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Freeform: Shape 308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Patella luxatie - Medisch Spectrum Twente">
            <a:extLst>
              <a:ext uri="{FF2B5EF4-FFF2-40B4-BE49-F238E27FC236}">
                <a16:creationId xmlns:a16="http://schemas.microsoft.com/office/drawing/2014/main" id="{5BC8B579-8547-CC52-73A3-97FF738E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102081"/>
            <a:ext cx="4142232" cy="35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B1369D-16CC-D8E3-98F2-DDAB3026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/>
              <a:t>Taping inversie trauma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F81ADA-3EFA-3476-31B5-DABC9740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nl-NL" sz="2200"/>
              <a:t>Underwrap?</a:t>
            </a:r>
          </a:p>
          <a:p>
            <a:r>
              <a:rPr lang="nl-NL" sz="2200"/>
              <a:t>Ankers (basis).</a:t>
            </a:r>
          </a:p>
          <a:p>
            <a:r>
              <a:rPr lang="nl-NL" sz="2200"/>
              <a:t>Stijgbeugels (3).</a:t>
            </a:r>
          </a:p>
          <a:p>
            <a:r>
              <a:rPr lang="nl-NL" sz="2200"/>
              <a:t>ATFL tape (2).</a:t>
            </a:r>
          </a:p>
          <a:p>
            <a:r>
              <a:rPr lang="nl-NL" sz="2200"/>
              <a:t>Heel lock (2).</a:t>
            </a:r>
          </a:p>
        </p:txBody>
      </p:sp>
      <p:pic>
        <p:nvPicPr>
          <p:cNvPr id="3074" name="Picture 2" descr="Enkel Intapen - Stap voor Stap Uitleg">
            <a:extLst>
              <a:ext uri="{FF2B5EF4-FFF2-40B4-BE49-F238E27FC236}">
                <a16:creationId xmlns:a16="http://schemas.microsoft.com/office/drawing/2014/main" id="{B95FC19D-08DA-338A-7B9B-0AAA7370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648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282</Words>
  <Application>Microsoft Macintosh PowerPoint</Application>
  <PresentationFormat>Breedbeeld</PresentationFormat>
  <Paragraphs>61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Kantoorthema</vt:lpstr>
      <vt:lpstr>Aanleggen van een goede sporttape</vt:lpstr>
      <vt:lpstr>Intro</vt:lpstr>
      <vt:lpstr>Inversie trauma</vt:lpstr>
      <vt:lpstr>Incidentie</vt:lpstr>
      <vt:lpstr>MCL blessure</vt:lpstr>
      <vt:lpstr>Incidentie</vt:lpstr>
      <vt:lpstr>Patella (sub)luxatie</vt:lpstr>
      <vt:lpstr>Incidentie</vt:lpstr>
      <vt:lpstr>Taping inversie trauma</vt:lpstr>
      <vt:lpstr>Taping MCL</vt:lpstr>
      <vt:lpstr>Taping patella</vt:lpstr>
      <vt:lpstr>Dankwoord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Sporttape</dc:title>
  <dc:creator>Niels Sluijter</dc:creator>
  <cp:lastModifiedBy>Niels Sluijter</cp:lastModifiedBy>
  <cp:revision>14</cp:revision>
  <dcterms:created xsi:type="dcterms:W3CDTF">2024-11-14T08:43:11Z</dcterms:created>
  <dcterms:modified xsi:type="dcterms:W3CDTF">2024-11-16T07:12:08Z</dcterms:modified>
</cp:coreProperties>
</file>