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68" r:id="rId5"/>
    <p:sldId id="264" r:id="rId6"/>
    <p:sldId id="282" r:id="rId7"/>
    <p:sldId id="280" r:id="rId8"/>
    <p:sldId id="266" r:id="rId9"/>
    <p:sldId id="271" r:id="rId10"/>
    <p:sldId id="283" r:id="rId11"/>
    <p:sldId id="284" r:id="rId12"/>
    <p:sldId id="287" r:id="rId13"/>
    <p:sldId id="288" r:id="rId14"/>
    <p:sldId id="270" r:id="rId15"/>
    <p:sldId id="28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7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206" autoAdjust="0"/>
    <p:restoredTop sz="81129" autoAdjust="0"/>
  </p:normalViewPr>
  <p:slideViewPr>
    <p:cSldViewPr snapToGrid="0">
      <p:cViewPr varScale="1">
        <p:scale>
          <a:sx n="90" d="100"/>
          <a:sy n="90"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F8700-0091-4155-A5DD-AB68C6D1D285}" type="datetimeFigureOut">
              <a:rPr lang="nl-NL" smtClean="0"/>
              <a:t>2-12-2024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95519-633D-4337-911E-70BB8197998C}" type="slidenum">
              <a:rPr lang="nl-NL" smtClean="0"/>
              <a:t>‹nr.›</a:t>
            </a:fld>
            <a:endParaRPr lang="nl-NL"/>
          </a:p>
        </p:txBody>
      </p:sp>
    </p:spTree>
    <p:extLst>
      <p:ext uri="{BB962C8B-B14F-4D97-AF65-F5344CB8AC3E}">
        <p14:creationId xmlns:p14="http://schemas.microsoft.com/office/powerpoint/2010/main" val="34035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E195519-633D-4337-911E-70BB8197998C}" type="slidenum">
              <a:rPr lang="nl-NL" smtClean="0"/>
              <a:t>1</a:t>
            </a:fld>
            <a:endParaRPr lang="nl-NL"/>
          </a:p>
        </p:txBody>
      </p:sp>
    </p:spTree>
    <p:extLst>
      <p:ext uri="{BB962C8B-B14F-4D97-AF65-F5344CB8AC3E}">
        <p14:creationId xmlns:p14="http://schemas.microsoft.com/office/powerpoint/2010/main" val="130046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E195519-633D-4337-911E-70BB8197998C}" type="slidenum">
              <a:rPr lang="nl-NL" smtClean="0"/>
              <a:t>2</a:t>
            </a:fld>
            <a:endParaRPr lang="nl-NL"/>
          </a:p>
        </p:txBody>
      </p:sp>
    </p:spTree>
    <p:extLst>
      <p:ext uri="{BB962C8B-B14F-4D97-AF65-F5344CB8AC3E}">
        <p14:creationId xmlns:p14="http://schemas.microsoft.com/office/powerpoint/2010/main" val="1365246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7,3 miljoen sporters in Nederland. </a:t>
            </a:r>
          </a:p>
          <a:p>
            <a:r>
              <a:rPr lang="nl-NL" dirty="0"/>
              <a:t>Top 5 van beoefende sporten: fitness // conditie verbetering, zwemmen, veldvoetbal, buitentennis, hardlopen // joggen. </a:t>
            </a:r>
          </a:p>
          <a:p>
            <a:r>
              <a:rPr lang="nl-NL" dirty="0"/>
              <a:t>Top 3 aan letsels binnen de sport;</a:t>
            </a:r>
          </a:p>
          <a:p>
            <a:pPr marL="228600" indent="-228600">
              <a:buAutoNum type="arabicPeriod"/>
            </a:pPr>
            <a:r>
              <a:rPr lang="nl-NL" dirty="0"/>
              <a:t>Veldvoetbal / zaalvoetbal, volleybal, ski / snowboard.</a:t>
            </a:r>
          </a:p>
          <a:p>
            <a:pPr marL="0" indent="0">
              <a:buNone/>
            </a:pPr>
            <a:r>
              <a:rPr lang="nl-NL" dirty="0"/>
              <a:t>Meest voorkomende letsels: kneuzingen / verstuiking, spierverrekkingen. Letsels voor de SEH: hoofdletsel, breuken. </a:t>
            </a:r>
          </a:p>
          <a:p>
            <a:pPr marL="0" indent="0">
              <a:buNone/>
            </a:pPr>
            <a:endParaRPr lang="nl-NL" dirty="0"/>
          </a:p>
          <a:p>
            <a:pPr marL="0" indent="0">
              <a:buNone/>
            </a:pPr>
            <a:r>
              <a:rPr lang="nl-NL" dirty="0"/>
              <a:t>Ontstaan van letsels: fysiek contact // disbalans in verstoring van belasting en belastbaarheid. </a:t>
            </a:r>
          </a:p>
          <a:p>
            <a:pPr marL="0" indent="0">
              <a:buNone/>
            </a:pPr>
            <a:endParaRPr lang="nl-NL" dirty="0"/>
          </a:p>
          <a:p>
            <a:pPr marL="0" indent="0">
              <a:buNone/>
            </a:pPr>
            <a:r>
              <a:rPr lang="nl-NL" dirty="0"/>
              <a:t>Aandacht binnen de EHBO aan sporters:	</a:t>
            </a:r>
          </a:p>
          <a:p>
            <a:r>
              <a:rPr lang="nl-NL" dirty="0"/>
              <a:t>Drang om door te gaan met de prestatie. </a:t>
            </a:r>
          </a:p>
          <a:p>
            <a:pPr lvl="2"/>
            <a:r>
              <a:rPr lang="nl-NL" dirty="0"/>
              <a:t>Publiek / sport situatie. </a:t>
            </a:r>
          </a:p>
          <a:p>
            <a:pPr lvl="2"/>
            <a:r>
              <a:rPr lang="nl-NL" dirty="0"/>
              <a:t>Veiligheid: denk aan </a:t>
            </a:r>
            <a:r>
              <a:rPr lang="nl-NL" dirty="0" err="1"/>
              <a:t>wielren</a:t>
            </a:r>
            <a:r>
              <a:rPr lang="nl-NL" dirty="0"/>
              <a:t> toernooi, niet direct EHBO te verlenen / meerdere slachtoffers. Maar ook aan plek om EHBO te verlenen, kunnen de ambulances ter plaatsen komen? Wat is daar voor nodig?</a:t>
            </a:r>
          </a:p>
          <a:p>
            <a:pPr lvl="2"/>
            <a:r>
              <a:rPr lang="nl-NL" dirty="0"/>
              <a:t>Beschutting // voorkom afkoeling of oververhitting.</a:t>
            </a:r>
          </a:p>
          <a:p>
            <a:pPr lvl="2"/>
            <a:endParaRPr lang="nl-NL" dirty="0"/>
          </a:p>
          <a:p>
            <a:pPr marL="0" indent="0">
              <a:buNone/>
            </a:pPr>
            <a:endParaRPr lang="nl-NL" dirty="0"/>
          </a:p>
        </p:txBody>
      </p:sp>
      <p:sp>
        <p:nvSpPr>
          <p:cNvPr id="4" name="Tijdelijke aanduiding voor dianummer 3"/>
          <p:cNvSpPr>
            <a:spLocks noGrp="1"/>
          </p:cNvSpPr>
          <p:nvPr>
            <p:ph type="sldNum" sz="quarter" idx="5"/>
          </p:nvPr>
        </p:nvSpPr>
        <p:spPr/>
        <p:txBody>
          <a:bodyPr/>
          <a:lstStyle/>
          <a:p>
            <a:fld id="{0E195519-633D-4337-911E-70BB8197998C}" type="slidenum">
              <a:rPr lang="nl-NL" smtClean="0"/>
              <a:t>3</a:t>
            </a:fld>
            <a:endParaRPr lang="nl-NL"/>
          </a:p>
        </p:txBody>
      </p:sp>
    </p:spTree>
    <p:extLst>
      <p:ext uri="{BB962C8B-B14F-4D97-AF65-F5344CB8AC3E}">
        <p14:creationId xmlns:p14="http://schemas.microsoft.com/office/powerpoint/2010/main" val="72188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E195519-633D-4337-911E-70BB8197998C}" type="slidenum">
              <a:rPr lang="nl-NL" smtClean="0"/>
              <a:t>5</a:t>
            </a:fld>
            <a:endParaRPr lang="nl-NL"/>
          </a:p>
        </p:txBody>
      </p:sp>
    </p:spTree>
    <p:extLst>
      <p:ext uri="{BB962C8B-B14F-4D97-AF65-F5344CB8AC3E}">
        <p14:creationId xmlns:p14="http://schemas.microsoft.com/office/powerpoint/2010/main" val="159737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E195519-633D-4337-911E-70BB8197998C}" type="slidenum">
              <a:rPr lang="nl-NL" smtClean="0"/>
              <a:t>6</a:t>
            </a:fld>
            <a:endParaRPr lang="nl-NL"/>
          </a:p>
        </p:txBody>
      </p:sp>
    </p:spTree>
    <p:extLst>
      <p:ext uri="{BB962C8B-B14F-4D97-AF65-F5344CB8AC3E}">
        <p14:creationId xmlns:p14="http://schemas.microsoft.com/office/powerpoint/2010/main" val="2225565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t>Spierscheur / spierkneuzing; spier is dikker / harder, soms blauwe verkleuring, verminderde functie. </a:t>
            </a:r>
          </a:p>
          <a:p>
            <a:pPr>
              <a:buFont typeface="Wingdings" pitchFamily="2" charset="2"/>
              <a:buChar char="à"/>
            </a:pPr>
            <a:r>
              <a:rPr lang="nl-NL" dirty="0">
                <a:sym typeface="Wingdings" pitchFamily="2" charset="2"/>
              </a:rPr>
              <a:t>ICE + zwachtelen, doorverwijzen naar professional.</a:t>
            </a:r>
          </a:p>
          <a:p>
            <a:r>
              <a:rPr lang="nl-NL" dirty="0">
                <a:sym typeface="Wingdings" pitchFamily="2" charset="2"/>
              </a:rPr>
              <a:t>Kramp: pijnlijke samentrekking, kuit voelt hard aan. </a:t>
            </a:r>
          </a:p>
          <a:p>
            <a:pPr>
              <a:buFont typeface="Wingdings" pitchFamily="2" charset="2"/>
              <a:buChar char="à"/>
            </a:pPr>
            <a:r>
              <a:rPr lang="nl-NL" dirty="0">
                <a:sym typeface="Wingdings" pitchFamily="2" charset="2"/>
              </a:rPr>
              <a:t>Laten zitten en kuit voorzichtig op rek brengen. Vochttekort aanvullen. </a:t>
            </a:r>
          </a:p>
          <a:p>
            <a:r>
              <a:rPr lang="nl-NL" dirty="0" err="1">
                <a:sym typeface="Wingdings" pitchFamily="2" charset="2"/>
              </a:rPr>
              <a:t>Achillepeesscheuring</a:t>
            </a:r>
            <a:r>
              <a:rPr lang="nl-NL" dirty="0">
                <a:sym typeface="Wingdings" pitchFamily="2" charset="2"/>
              </a:rPr>
              <a:t>:  positieve test van Thompson. </a:t>
            </a:r>
          </a:p>
          <a:p>
            <a:pPr>
              <a:buFont typeface="Wingdings" pitchFamily="2" charset="2"/>
              <a:buChar char="à"/>
            </a:pPr>
            <a:r>
              <a:rPr lang="nl-NL" dirty="0">
                <a:sym typeface="Wingdings" pitchFamily="2" charset="2"/>
              </a:rPr>
              <a:t>ICE, niet meer laten bewegen </a:t>
            </a:r>
            <a:r>
              <a:rPr lang="nl-NL" dirty="0" err="1">
                <a:sym typeface="Wingdings" pitchFamily="2" charset="2"/>
              </a:rPr>
              <a:t>proffessionele</a:t>
            </a:r>
            <a:r>
              <a:rPr lang="nl-NL" dirty="0">
                <a:sym typeface="Wingdings" pitchFamily="2" charset="2"/>
              </a:rPr>
              <a:t> hulp. </a:t>
            </a:r>
          </a:p>
          <a:p>
            <a:r>
              <a:rPr lang="nl-NL" dirty="0">
                <a:sym typeface="Wingdings" pitchFamily="2" charset="2"/>
              </a:rPr>
              <a:t>Botbreuk: zwelling / hematoom, net meer kunnen bewegen. </a:t>
            </a:r>
          </a:p>
          <a:p>
            <a:pPr marL="0" indent="0">
              <a:buNone/>
            </a:pPr>
            <a:r>
              <a:rPr lang="nl-NL" dirty="0">
                <a:sym typeface="Wingdings" pitchFamily="2" charset="2"/>
              </a:rPr>
              <a:t> ICE, kunnen de pijnklachten laten toenemen. Zwachtelen. </a:t>
            </a:r>
          </a:p>
          <a:p>
            <a:endParaRPr lang="nl-NL" dirty="0"/>
          </a:p>
        </p:txBody>
      </p:sp>
      <p:sp>
        <p:nvSpPr>
          <p:cNvPr id="4" name="Tijdelijke aanduiding voor dianummer 3"/>
          <p:cNvSpPr>
            <a:spLocks noGrp="1"/>
          </p:cNvSpPr>
          <p:nvPr>
            <p:ph type="sldNum" sz="quarter" idx="5"/>
          </p:nvPr>
        </p:nvSpPr>
        <p:spPr/>
        <p:txBody>
          <a:bodyPr/>
          <a:lstStyle/>
          <a:p>
            <a:fld id="{0E195519-633D-4337-911E-70BB8197998C}" type="slidenum">
              <a:rPr lang="nl-NL" smtClean="0"/>
              <a:t>8</a:t>
            </a:fld>
            <a:endParaRPr lang="nl-NL"/>
          </a:p>
        </p:txBody>
      </p:sp>
    </p:spTree>
    <p:extLst>
      <p:ext uri="{BB962C8B-B14F-4D97-AF65-F5344CB8AC3E}">
        <p14:creationId xmlns:p14="http://schemas.microsoft.com/office/powerpoint/2010/main" val="3168372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85750" indent="-285750">
              <a:buFont typeface="Arial" panose="020B0604020202020204" pitchFamily="34" charset="0"/>
              <a:buChar char="•"/>
            </a:pPr>
            <a:r>
              <a:rPr lang="nl-NL" dirty="0"/>
              <a:t>Spierkramp:, is een langdurige, onwillekeurige samentrekking van een spier die vaak pijnlijk is en kan variëren van mild tot zwaar.  Ze ontstaan ​​door overbelasting, uitdroging, te lang in dezelfde houding zitten of slechte doorbloeding.</a:t>
            </a:r>
          </a:p>
          <a:p>
            <a:pPr marL="285750" indent="-285750">
              <a:buFont typeface="Arial" panose="020B0604020202020204" pitchFamily="34" charset="0"/>
              <a:buChar char="•"/>
            </a:pPr>
            <a:r>
              <a:rPr lang="nl-NL" dirty="0">
                <a:sym typeface="Wingdings" pitchFamily="2" charset="2"/>
              </a:rPr>
              <a:t> </a:t>
            </a: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Spierscheur: plotseling felle pijn op 1 plek, gepaard met een bloeduitstorting en of zwelling.</a:t>
            </a:r>
          </a:p>
          <a:p>
            <a:endParaRPr lang="nl-NL" dirty="0"/>
          </a:p>
        </p:txBody>
      </p:sp>
      <p:sp>
        <p:nvSpPr>
          <p:cNvPr id="4" name="Tijdelijke aanduiding voor dianummer 3"/>
          <p:cNvSpPr>
            <a:spLocks noGrp="1"/>
          </p:cNvSpPr>
          <p:nvPr>
            <p:ph type="sldNum" sz="quarter" idx="5"/>
          </p:nvPr>
        </p:nvSpPr>
        <p:spPr/>
        <p:txBody>
          <a:bodyPr/>
          <a:lstStyle/>
          <a:p>
            <a:fld id="{0E195519-633D-4337-911E-70BB8197998C}" type="slidenum">
              <a:rPr lang="nl-NL" smtClean="0"/>
              <a:t>11</a:t>
            </a:fld>
            <a:endParaRPr lang="nl-NL"/>
          </a:p>
        </p:txBody>
      </p:sp>
    </p:spTree>
    <p:extLst>
      <p:ext uri="{BB962C8B-B14F-4D97-AF65-F5344CB8AC3E}">
        <p14:creationId xmlns:p14="http://schemas.microsoft.com/office/powerpoint/2010/main" val="1708706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https</a:t>
            </a:r>
            <a:r>
              <a:rPr lang="nl-NL" dirty="0"/>
              <a:t>://</a:t>
            </a:r>
            <a:r>
              <a:rPr lang="nl-NL" dirty="0" err="1"/>
              <a:t>www.facebook.com</a:t>
            </a:r>
            <a:r>
              <a:rPr lang="nl-NL" dirty="0"/>
              <a:t>/</a:t>
            </a:r>
            <a:r>
              <a:rPr lang="nl-NL" dirty="0" err="1"/>
              <a:t>zembla.tv</a:t>
            </a:r>
            <a:r>
              <a:rPr lang="nl-NL" dirty="0"/>
              <a:t>/</a:t>
            </a:r>
            <a:r>
              <a:rPr lang="nl-NL" dirty="0" err="1"/>
              <a:t>videos</a:t>
            </a:r>
            <a:r>
              <a:rPr lang="nl-NL" dirty="0"/>
              <a:t>/wat-is-een-hitteberoerte/260453930427100/</a:t>
            </a:r>
          </a:p>
        </p:txBody>
      </p:sp>
      <p:sp>
        <p:nvSpPr>
          <p:cNvPr id="4" name="Tijdelijke aanduiding voor dianummer 3"/>
          <p:cNvSpPr>
            <a:spLocks noGrp="1"/>
          </p:cNvSpPr>
          <p:nvPr>
            <p:ph type="sldNum" sz="quarter" idx="5"/>
          </p:nvPr>
        </p:nvSpPr>
        <p:spPr/>
        <p:txBody>
          <a:bodyPr/>
          <a:lstStyle/>
          <a:p>
            <a:fld id="{0E195519-633D-4337-911E-70BB8197998C}" type="slidenum">
              <a:rPr lang="nl-NL" smtClean="0"/>
              <a:t>12</a:t>
            </a:fld>
            <a:endParaRPr lang="nl-NL"/>
          </a:p>
        </p:txBody>
      </p:sp>
    </p:spTree>
    <p:extLst>
      <p:ext uri="{BB962C8B-B14F-4D97-AF65-F5344CB8AC3E}">
        <p14:creationId xmlns:p14="http://schemas.microsoft.com/office/powerpoint/2010/main" val="357272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stijl te bewerken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12/2/2024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stijl te bewerken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stijl te bewerken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447191" y="2824269"/>
            <a:ext cx="4645152" cy="26444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12/2/2024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rgbClr val="FEE7D6"/>
            </a:gs>
            <a:gs pos="100000">
              <a:schemeClr val="bg2">
                <a:shade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12/2/2024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nfo@tencatetraint.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A8B65E-CC0A-4941-9EA1-D6FE2C9BCB1F}"/>
              </a:ext>
            </a:extLst>
          </p:cNvPr>
          <p:cNvSpPr>
            <a:spLocks noGrp="1"/>
          </p:cNvSpPr>
          <p:nvPr>
            <p:ph type="ctrTitle"/>
          </p:nvPr>
        </p:nvSpPr>
        <p:spPr/>
        <p:txBody>
          <a:bodyPr/>
          <a:lstStyle/>
          <a:p>
            <a:r>
              <a:rPr lang="nl-NL" dirty="0"/>
              <a:t>EHBO bij wandelletsel	</a:t>
            </a:r>
          </a:p>
        </p:txBody>
      </p:sp>
      <p:sp>
        <p:nvSpPr>
          <p:cNvPr id="3" name="Ondertitel 2">
            <a:extLst>
              <a:ext uri="{FF2B5EF4-FFF2-40B4-BE49-F238E27FC236}">
                <a16:creationId xmlns:a16="http://schemas.microsoft.com/office/drawing/2014/main" id="{0A5B08D2-2CB8-4BFE-8665-F1B3BC545642}"/>
              </a:ext>
            </a:extLst>
          </p:cNvPr>
          <p:cNvSpPr>
            <a:spLocks noGrp="1"/>
          </p:cNvSpPr>
          <p:nvPr>
            <p:ph type="subTitle" idx="1"/>
          </p:nvPr>
        </p:nvSpPr>
        <p:spPr/>
        <p:txBody>
          <a:bodyPr/>
          <a:lstStyle/>
          <a:p>
            <a:r>
              <a:rPr lang="nl-NL" dirty="0">
                <a:latin typeface="Cambria" panose="02040503050406030204" pitchFamily="18" charset="0"/>
                <a:ea typeface="Cambria" panose="02040503050406030204" pitchFamily="18" charset="0"/>
              </a:rPr>
              <a:t>CAROLINE TEN </a:t>
            </a:r>
            <a:r>
              <a:rPr lang="nl-NL" dirty="0" err="1">
                <a:latin typeface="Cambria" panose="02040503050406030204" pitchFamily="18" charset="0"/>
                <a:ea typeface="Cambria" panose="02040503050406030204" pitchFamily="18" charset="0"/>
              </a:rPr>
              <a:t>cATE</a:t>
            </a:r>
            <a:endParaRPr lang="nl-NL" dirty="0">
              <a:latin typeface="Cambria" panose="02040503050406030204" pitchFamily="18" charset="0"/>
              <a:ea typeface="Cambria" panose="02040503050406030204" pitchFamily="18" charset="0"/>
            </a:endParaRPr>
          </a:p>
        </p:txBody>
      </p:sp>
      <p:pic>
        <p:nvPicPr>
          <p:cNvPr id="5" name="Afbeelding 4">
            <a:extLst>
              <a:ext uri="{FF2B5EF4-FFF2-40B4-BE49-F238E27FC236}">
                <a16:creationId xmlns:a16="http://schemas.microsoft.com/office/drawing/2014/main" id="{B20471C3-5E8B-2A4B-8993-18777F7B41AE}"/>
              </a:ext>
            </a:extLst>
          </p:cNvPr>
          <p:cNvPicPr>
            <a:picLocks noChangeAspect="1"/>
          </p:cNvPicPr>
          <p:nvPr/>
        </p:nvPicPr>
        <p:blipFill>
          <a:blip r:embed="rId3"/>
          <a:stretch>
            <a:fillRect/>
          </a:stretch>
        </p:blipFill>
        <p:spPr>
          <a:xfrm>
            <a:off x="8816374" y="1715104"/>
            <a:ext cx="3060700" cy="3632200"/>
          </a:xfrm>
          <a:prstGeom prst="rect">
            <a:avLst/>
          </a:prstGeom>
        </p:spPr>
      </p:pic>
      <p:pic>
        <p:nvPicPr>
          <p:cNvPr id="9" name="Afbeelding 8">
            <a:extLst>
              <a:ext uri="{FF2B5EF4-FFF2-40B4-BE49-F238E27FC236}">
                <a16:creationId xmlns:a16="http://schemas.microsoft.com/office/drawing/2014/main" id="{AF9DCB15-DD00-FC43-8435-F5C148D5D979}"/>
              </a:ext>
            </a:extLst>
          </p:cNvPr>
          <p:cNvPicPr>
            <a:picLocks noChangeAspect="1"/>
          </p:cNvPicPr>
          <p:nvPr/>
        </p:nvPicPr>
        <p:blipFill>
          <a:blip r:embed="rId4"/>
          <a:stretch>
            <a:fillRect/>
          </a:stretch>
        </p:blipFill>
        <p:spPr>
          <a:xfrm>
            <a:off x="4526522" y="4823072"/>
            <a:ext cx="2479762" cy="1232630"/>
          </a:xfrm>
          <a:prstGeom prst="rect">
            <a:avLst/>
          </a:prstGeom>
        </p:spPr>
      </p:pic>
    </p:spTree>
    <p:extLst>
      <p:ext uri="{BB962C8B-B14F-4D97-AF65-F5344CB8AC3E}">
        <p14:creationId xmlns:p14="http://schemas.microsoft.com/office/powerpoint/2010/main" val="286835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08B68-23B4-0741-A9D8-43CC44D0FAAD}"/>
              </a:ext>
            </a:extLst>
          </p:cNvPr>
          <p:cNvSpPr>
            <a:spLocks noGrp="1"/>
          </p:cNvSpPr>
          <p:nvPr>
            <p:ph type="title"/>
          </p:nvPr>
        </p:nvSpPr>
        <p:spPr/>
        <p:txBody>
          <a:bodyPr/>
          <a:lstStyle/>
          <a:p>
            <a:r>
              <a:rPr lang="nl-NL" dirty="0"/>
              <a:t>Scenario 3</a:t>
            </a:r>
          </a:p>
        </p:txBody>
      </p:sp>
      <p:sp>
        <p:nvSpPr>
          <p:cNvPr id="3" name="Tijdelijke aanduiding voor inhoud 2">
            <a:extLst>
              <a:ext uri="{FF2B5EF4-FFF2-40B4-BE49-F238E27FC236}">
                <a16:creationId xmlns:a16="http://schemas.microsoft.com/office/drawing/2014/main" id="{81D36CAB-72DA-C540-9701-FD45194AFC1B}"/>
              </a:ext>
            </a:extLst>
          </p:cNvPr>
          <p:cNvSpPr>
            <a:spLocks noGrp="1"/>
          </p:cNvSpPr>
          <p:nvPr>
            <p:ph idx="1"/>
          </p:nvPr>
        </p:nvSpPr>
        <p:spPr/>
        <p:txBody>
          <a:bodyPr/>
          <a:lstStyle/>
          <a:p>
            <a:r>
              <a:rPr lang="nl-NL" dirty="0"/>
              <a:t>Je bent met een groep vrienden aan het wandelen in het bos. Eén van je vrienden, Mark, klaagt plotseling over hevige pijn in zijn rechterbeen onderbeen. Hij kan niet meer goed verder lopen en houdt zijn kuit vast. Hij zegt dat de pijn stekelig aanwezig is en zich steeds verder uitbreidt naar zijn bovenbeen. Je merkt dat hij moeilijk kan staan.</a:t>
            </a:r>
          </a:p>
          <a:p>
            <a:pPr marL="0" indent="0">
              <a:buNone/>
            </a:pPr>
            <a:r>
              <a:rPr lang="nl-NL" dirty="0"/>
              <a:t>Welk letsel zal dit zijn, en wat wordt je behandeling?</a:t>
            </a:r>
          </a:p>
        </p:txBody>
      </p:sp>
      <p:pic>
        <p:nvPicPr>
          <p:cNvPr id="5" name="Afbeelding 4">
            <a:extLst>
              <a:ext uri="{FF2B5EF4-FFF2-40B4-BE49-F238E27FC236}">
                <a16:creationId xmlns:a16="http://schemas.microsoft.com/office/drawing/2014/main" id="{61012E4E-3ADF-3145-8C58-DD8C0854977E}"/>
              </a:ext>
            </a:extLst>
          </p:cNvPr>
          <p:cNvPicPr>
            <a:picLocks noChangeAspect="1"/>
          </p:cNvPicPr>
          <p:nvPr/>
        </p:nvPicPr>
        <p:blipFill>
          <a:blip r:embed="rId2"/>
          <a:stretch>
            <a:fillRect/>
          </a:stretch>
        </p:blipFill>
        <p:spPr>
          <a:xfrm>
            <a:off x="8486722" y="3645977"/>
            <a:ext cx="2444750" cy="2114550"/>
          </a:xfrm>
          <a:prstGeom prst="rect">
            <a:avLst/>
          </a:prstGeom>
        </p:spPr>
      </p:pic>
    </p:spTree>
    <p:extLst>
      <p:ext uri="{BB962C8B-B14F-4D97-AF65-F5344CB8AC3E}">
        <p14:creationId xmlns:p14="http://schemas.microsoft.com/office/powerpoint/2010/main" val="3467794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BB739-DB53-684D-989B-A2B277E424F4}"/>
              </a:ext>
            </a:extLst>
          </p:cNvPr>
          <p:cNvSpPr>
            <a:spLocks noGrp="1"/>
          </p:cNvSpPr>
          <p:nvPr>
            <p:ph type="title"/>
          </p:nvPr>
        </p:nvSpPr>
        <p:spPr>
          <a:xfrm>
            <a:off x="816148" y="448058"/>
            <a:ext cx="9603275" cy="1049235"/>
          </a:xfrm>
        </p:spPr>
        <p:txBody>
          <a:bodyPr/>
          <a:lstStyle/>
          <a:p>
            <a:r>
              <a:rPr lang="nl-NL" sz="3200" dirty="0"/>
              <a:t>Spieren</a:t>
            </a:r>
            <a:br>
              <a:rPr lang="nl-NL" sz="3200" b="1" dirty="0"/>
            </a:br>
            <a:endParaRPr lang="nl-NL" dirty="0"/>
          </a:p>
        </p:txBody>
      </p:sp>
      <p:sp>
        <p:nvSpPr>
          <p:cNvPr id="11" name="Tekstvak 10">
            <a:extLst>
              <a:ext uri="{FF2B5EF4-FFF2-40B4-BE49-F238E27FC236}">
                <a16:creationId xmlns:a16="http://schemas.microsoft.com/office/drawing/2014/main" id="{A146602F-2AE6-554D-AE6C-DF9B0C7F9451}"/>
              </a:ext>
            </a:extLst>
          </p:cNvPr>
          <p:cNvSpPr txBox="1"/>
          <p:nvPr/>
        </p:nvSpPr>
        <p:spPr>
          <a:xfrm>
            <a:off x="816148" y="2001237"/>
            <a:ext cx="8017885" cy="3139321"/>
          </a:xfrm>
          <a:prstGeom prst="rect">
            <a:avLst/>
          </a:prstGeom>
          <a:noFill/>
        </p:spPr>
        <p:txBody>
          <a:bodyPr wrap="square" rtlCol="0">
            <a:spAutoFit/>
          </a:bodyPr>
          <a:lstStyle/>
          <a:p>
            <a:pPr marL="285750" indent="-285750">
              <a:buFont typeface="Arial" panose="020B0604020202020204" pitchFamily="34" charset="0"/>
              <a:buChar char="•"/>
            </a:pPr>
            <a:r>
              <a:rPr lang="nl-NL" b="1" dirty="0"/>
              <a:t>Scenario 3: Spierkramp of spierscheur.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Kramp: </a:t>
            </a:r>
          </a:p>
          <a:p>
            <a:pPr marL="742950" lvl="1" indent="-285750">
              <a:buFont typeface="Arial" panose="020B0604020202020204" pitchFamily="34" charset="0"/>
              <a:buChar char="•"/>
            </a:pPr>
            <a:r>
              <a:rPr lang="nl-NL" dirty="0"/>
              <a:t>Stop met de sport of activiteit, </a:t>
            </a:r>
          </a:p>
          <a:p>
            <a:pPr marL="742950" lvl="1" indent="-285750">
              <a:buFont typeface="Arial" panose="020B0604020202020204" pitchFamily="34" charset="0"/>
              <a:buChar char="•"/>
            </a:pPr>
            <a:r>
              <a:rPr lang="nl-NL" dirty="0"/>
              <a:t>Rustig op stretch brengen. </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Spierscheur:</a:t>
            </a:r>
          </a:p>
          <a:p>
            <a:pPr marL="742950" lvl="1" indent="-285750">
              <a:buFont typeface="Arial" panose="020B0604020202020204" pitchFamily="34" charset="0"/>
              <a:buChar char="•"/>
            </a:pPr>
            <a:r>
              <a:rPr lang="nl-NL" dirty="0"/>
              <a:t>Koelen.</a:t>
            </a:r>
          </a:p>
          <a:p>
            <a:pPr marL="742950" lvl="1" indent="-285750">
              <a:buFont typeface="Arial" panose="020B0604020202020204" pitchFamily="34" charset="0"/>
              <a:buChar char="•"/>
            </a:pPr>
            <a:r>
              <a:rPr lang="nl-NL" b="1" dirty="0"/>
              <a:t>Niet stretchen.</a:t>
            </a:r>
          </a:p>
          <a:p>
            <a:pPr marL="742950" lvl="1" indent="-285750">
              <a:buFont typeface="Arial" panose="020B0604020202020204" pitchFamily="34" charset="0"/>
              <a:buChar char="•"/>
            </a:pPr>
            <a:r>
              <a:rPr lang="nl-NL" dirty="0"/>
              <a:t>Geen mogelijkheid meer tot bewegen of moeizaam bewegen, contact met huisarts. </a:t>
            </a:r>
          </a:p>
        </p:txBody>
      </p:sp>
      <p:pic>
        <p:nvPicPr>
          <p:cNvPr id="13" name="Afbeelding 12">
            <a:extLst>
              <a:ext uri="{FF2B5EF4-FFF2-40B4-BE49-F238E27FC236}">
                <a16:creationId xmlns:a16="http://schemas.microsoft.com/office/drawing/2014/main" id="{9F3580EF-C562-5A4E-99CB-A44332803A52}"/>
              </a:ext>
            </a:extLst>
          </p:cNvPr>
          <p:cNvPicPr>
            <a:picLocks noChangeAspect="1"/>
          </p:cNvPicPr>
          <p:nvPr/>
        </p:nvPicPr>
        <p:blipFill>
          <a:blip r:embed="rId3"/>
          <a:stretch>
            <a:fillRect/>
          </a:stretch>
        </p:blipFill>
        <p:spPr>
          <a:xfrm>
            <a:off x="8039315" y="2001237"/>
            <a:ext cx="3008508" cy="2087536"/>
          </a:xfrm>
          <a:prstGeom prst="rect">
            <a:avLst/>
          </a:prstGeom>
        </p:spPr>
      </p:pic>
    </p:spTree>
    <p:extLst>
      <p:ext uri="{BB962C8B-B14F-4D97-AF65-F5344CB8AC3E}">
        <p14:creationId xmlns:p14="http://schemas.microsoft.com/office/powerpoint/2010/main" val="2474112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08B68-23B4-0741-A9D8-43CC44D0FAAD}"/>
              </a:ext>
            </a:extLst>
          </p:cNvPr>
          <p:cNvSpPr>
            <a:spLocks noGrp="1"/>
          </p:cNvSpPr>
          <p:nvPr>
            <p:ph type="title"/>
          </p:nvPr>
        </p:nvSpPr>
        <p:spPr/>
        <p:txBody>
          <a:bodyPr/>
          <a:lstStyle/>
          <a:p>
            <a:r>
              <a:rPr lang="nl-NL" dirty="0"/>
              <a:t>Scenario 4</a:t>
            </a:r>
          </a:p>
        </p:txBody>
      </p:sp>
      <p:pic>
        <p:nvPicPr>
          <p:cNvPr id="8" name="Tijdelijke aanduiding voor inhoud 7">
            <a:extLst>
              <a:ext uri="{FF2B5EF4-FFF2-40B4-BE49-F238E27FC236}">
                <a16:creationId xmlns:a16="http://schemas.microsoft.com/office/drawing/2014/main" id="{1A324224-628D-474A-A365-996BD21AC6EA}"/>
              </a:ext>
            </a:extLst>
          </p:cNvPr>
          <p:cNvPicPr>
            <a:picLocks noGrp="1" noChangeAspect="1"/>
          </p:cNvPicPr>
          <p:nvPr>
            <p:ph idx="1"/>
          </p:nvPr>
        </p:nvPicPr>
        <p:blipFill>
          <a:blip r:embed="rId3"/>
          <a:stretch>
            <a:fillRect/>
          </a:stretch>
        </p:blipFill>
        <p:spPr>
          <a:xfrm>
            <a:off x="3382703" y="2033058"/>
            <a:ext cx="4860385" cy="3449638"/>
          </a:xfrm>
        </p:spPr>
      </p:pic>
    </p:spTree>
    <p:extLst>
      <p:ext uri="{BB962C8B-B14F-4D97-AF65-F5344CB8AC3E}">
        <p14:creationId xmlns:p14="http://schemas.microsoft.com/office/powerpoint/2010/main" val="4022769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08B68-23B4-0741-A9D8-43CC44D0FAAD}"/>
              </a:ext>
            </a:extLst>
          </p:cNvPr>
          <p:cNvSpPr>
            <a:spLocks noGrp="1"/>
          </p:cNvSpPr>
          <p:nvPr>
            <p:ph type="title"/>
          </p:nvPr>
        </p:nvSpPr>
        <p:spPr/>
        <p:txBody>
          <a:bodyPr/>
          <a:lstStyle/>
          <a:p>
            <a:r>
              <a:rPr lang="nl-NL" dirty="0" err="1"/>
              <a:t>Hittes</a:t>
            </a:r>
            <a:r>
              <a:rPr lang="nl-NL" dirty="0"/>
              <a:t> uitputting // hitte beroerte</a:t>
            </a:r>
          </a:p>
        </p:txBody>
      </p:sp>
      <p:pic>
        <p:nvPicPr>
          <p:cNvPr id="8" name="Tijdelijke aanduiding voor inhoud 7">
            <a:extLst>
              <a:ext uri="{FF2B5EF4-FFF2-40B4-BE49-F238E27FC236}">
                <a16:creationId xmlns:a16="http://schemas.microsoft.com/office/drawing/2014/main" id="{A0AE6F34-D541-F84D-A189-838C20098F7E}"/>
              </a:ext>
            </a:extLst>
          </p:cNvPr>
          <p:cNvPicPr>
            <a:picLocks noGrp="1" noChangeAspect="1"/>
          </p:cNvPicPr>
          <p:nvPr>
            <p:ph idx="1"/>
          </p:nvPr>
        </p:nvPicPr>
        <p:blipFill>
          <a:blip r:embed="rId2"/>
          <a:stretch>
            <a:fillRect/>
          </a:stretch>
        </p:blipFill>
        <p:spPr>
          <a:xfrm>
            <a:off x="1303867" y="2016124"/>
            <a:ext cx="9750987" cy="3770040"/>
          </a:xfrm>
        </p:spPr>
      </p:pic>
      <p:pic>
        <p:nvPicPr>
          <p:cNvPr id="10" name="Afbeelding 9">
            <a:extLst>
              <a:ext uri="{FF2B5EF4-FFF2-40B4-BE49-F238E27FC236}">
                <a16:creationId xmlns:a16="http://schemas.microsoft.com/office/drawing/2014/main" id="{005C17BA-D445-974D-B19A-26CC0BB1BD7C}"/>
              </a:ext>
            </a:extLst>
          </p:cNvPr>
          <p:cNvPicPr>
            <a:picLocks noChangeAspect="1"/>
          </p:cNvPicPr>
          <p:nvPr/>
        </p:nvPicPr>
        <p:blipFill>
          <a:blip r:embed="rId3"/>
          <a:stretch>
            <a:fillRect/>
          </a:stretch>
        </p:blipFill>
        <p:spPr>
          <a:xfrm>
            <a:off x="9731570" y="3102231"/>
            <a:ext cx="2313126" cy="2683933"/>
          </a:xfrm>
          <a:prstGeom prst="rect">
            <a:avLst/>
          </a:prstGeom>
        </p:spPr>
      </p:pic>
    </p:spTree>
    <p:extLst>
      <p:ext uri="{BB962C8B-B14F-4D97-AF65-F5344CB8AC3E}">
        <p14:creationId xmlns:p14="http://schemas.microsoft.com/office/powerpoint/2010/main" val="180623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C8F35-AAD1-B94B-9C77-92432B8B8EF8}"/>
              </a:ext>
            </a:extLst>
          </p:cNvPr>
          <p:cNvSpPr>
            <a:spLocks noGrp="1"/>
          </p:cNvSpPr>
          <p:nvPr>
            <p:ph type="title"/>
          </p:nvPr>
        </p:nvSpPr>
        <p:spPr/>
        <p:txBody>
          <a:bodyPr/>
          <a:lstStyle/>
          <a:p>
            <a:r>
              <a:rPr lang="nl-NL" dirty="0"/>
              <a:t>Voorkomen beter dan genezen</a:t>
            </a:r>
          </a:p>
        </p:txBody>
      </p:sp>
      <p:sp>
        <p:nvSpPr>
          <p:cNvPr id="3" name="Tijdelijke aanduiding voor inhoud 2">
            <a:extLst>
              <a:ext uri="{FF2B5EF4-FFF2-40B4-BE49-F238E27FC236}">
                <a16:creationId xmlns:a16="http://schemas.microsoft.com/office/drawing/2014/main" id="{634B2C22-0D11-DA47-BE3A-917864E37E77}"/>
              </a:ext>
            </a:extLst>
          </p:cNvPr>
          <p:cNvSpPr>
            <a:spLocks noGrp="1"/>
          </p:cNvSpPr>
          <p:nvPr>
            <p:ph idx="1"/>
          </p:nvPr>
        </p:nvSpPr>
        <p:spPr/>
        <p:txBody>
          <a:bodyPr/>
          <a:lstStyle/>
          <a:p>
            <a:r>
              <a:rPr lang="nl-NL" dirty="0"/>
              <a:t>Goede warming up, minimaal 15 minuten. </a:t>
            </a:r>
          </a:p>
          <a:p>
            <a:r>
              <a:rPr lang="nl-NL" dirty="0"/>
              <a:t>Goed schoeisel, en eventueel preventief brace // sporttape. </a:t>
            </a:r>
          </a:p>
          <a:p>
            <a:r>
              <a:rPr lang="nl-NL" dirty="0"/>
              <a:t>Voldoende vochthuishouding.</a:t>
            </a:r>
          </a:p>
          <a:p>
            <a:r>
              <a:rPr lang="nl-NL" dirty="0"/>
              <a:t>Voldoende rust tussen de sportmomenten. </a:t>
            </a:r>
          </a:p>
          <a:p>
            <a:pPr marL="0" indent="0">
              <a:buNone/>
            </a:pPr>
            <a:endParaRPr lang="nl-NL" dirty="0"/>
          </a:p>
        </p:txBody>
      </p:sp>
      <p:pic>
        <p:nvPicPr>
          <p:cNvPr id="5" name="Afbeelding 4">
            <a:extLst>
              <a:ext uri="{FF2B5EF4-FFF2-40B4-BE49-F238E27FC236}">
                <a16:creationId xmlns:a16="http://schemas.microsoft.com/office/drawing/2014/main" id="{EC25872A-3740-F04D-87EB-E0EA7BD40FE5}"/>
              </a:ext>
            </a:extLst>
          </p:cNvPr>
          <p:cNvPicPr>
            <a:picLocks noChangeAspect="1"/>
          </p:cNvPicPr>
          <p:nvPr/>
        </p:nvPicPr>
        <p:blipFill>
          <a:blip r:embed="rId2"/>
          <a:stretch>
            <a:fillRect/>
          </a:stretch>
        </p:blipFill>
        <p:spPr>
          <a:xfrm>
            <a:off x="8921254" y="2015732"/>
            <a:ext cx="2133600" cy="1997990"/>
          </a:xfrm>
          <a:prstGeom prst="rect">
            <a:avLst/>
          </a:prstGeom>
        </p:spPr>
      </p:pic>
      <p:pic>
        <p:nvPicPr>
          <p:cNvPr id="7" name="Afbeelding 6">
            <a:extLst>
              <a:ext uri="{FF2B5EF4-FFF2-40B4-BE49-F238E27FC236}">
                <a16:creationId xmlns:a16="http://schemas.microsoft.com/office/drawing/2014/main" id="{646A5921-D9BA-7044-A725-AE107F4E164C}"/>
              </a:ext>
            </a:extLst>
          </p:cNvPr>
          <p:cNvPicPr>
            <a:picLocks noChangeAspect="1"/>
          </p:cNvPicPr>
          <p:nvPr/>
        </p:nvPicPr>
        <p:blipFill>
          <a:blip r:embed="rId3"/>
          <a:stretch>
            <a:fillRect/>
          </a:stretch>
        </p:blipFill>
        <p:spPr>
          <a:xfrm>
            <a:off x="8921254" y="4175700"/>
            <a:ext cx="2133600" cy="1397000"/>
          </a:xfrm>
          <a:prstGeom prst="rect">
            <a:avLst/>
          </a:prstGeom>
        </p:spPr>
      </p:pic>
    </p:spTree>
    <p:extLst>
      <p:ext uri="{BB962C8B-B14F-4D97-AF65-F5344CB8AC3E}">
        <p14:creationId xmlns:p14="http://schemas.microsoft.com/office/powerpoint/2010/main" val="1634187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C8F35-AAD1-B94B-9C77-92432B8B8EF8}"/>
              </a:ext>
            </a:extLst>
          </p:cNvPr>
          <p:cNvSpPr>
            <a:spLocks noGrp="1"/>
          </p:cNvSpPr>
          <p:nvPr>
            <p:ph type="title"/>
          </p:nvPr>
        </p:nvSpPr>
        <p:spPr/>
        <p:txBody>
          <a:bodyPr/>
          <a:lstStyle/>
          <a:p>
            <a:r>
              <a:rPr lang="nl-NL" dirty="0"/>
              <a:t>Vragen &amp; Dank voor jullie aandacht!</a:t>
            </a:r>
          </a:p>
        </p:txBody>
      </p:sp>
      <p:sp>
        <p:nvSpPr>
          <p:cNvPr id="3" name="Tijdelijke aanduiding voor inhoud 2">
            <a:extLst>
              <a:ext uri="{FF2B5EF4-FFF2-40B4-BE49-F238E27FC236}">
                <a16:creationId xmlns:a16="http://schemas.microsoft.com/office/drawing/2014/main" id="{634B2C22-0D11-DA47-BE3A-917864E37E77}"/>
              </a:ext>
            </a:extLst>
          </p:cNvPr>
          <p:cNvSpPr>
            <a:spLocks noGrp="1"/>
          </p:cNvSpPr>
          <p:nvPr>
            <p:ph idx="1"/>
          </p:nvPr>
        </p:nvSpPr>
        <p:spPr/>
        <p:txBody>
          <a:bodyPr>
            <a:normAutofit fontScale="92500" lnSpcReduction="20000"/>
          </a:bodyPr>
          <a:lstStyle/>
          <a:p>
            <a:pPr marL="0" indent="0">
              <a:buNone/>
            </a:pPr>
            <a:endParaRPr lang="nl-NL" dirty="0"/>
          </a:p>
          <a:p>
            <a:pPr marL="0" indent="0">
              <a:buNone/>
            </a:pPr>
            <a:r>
              <a:rPr lang="nl-NL" dirty="0"/>
              <a:t>BIJ het NGS worden 2025 weer EHBO bij sportongevallen gegeven inclusief reanimatie &amp; AED </a:t>
            </a:r>
            <a:r>
              <a:rPr lang="nl-NL" b="1" dirty="0"/>
              <a:t>met</a:t>
            </a:r>
            <a:r>
              <a:rPr lang="nl-NL" dirty="0"/>
              <a:t> Oranje kruis certificaat. </a:t>
            </a:r>
          </a:p>
          <a:p>
            <a:pPr marL="0" indent="0">
              <a:buNone/>
            </a:pPr>
            <a:endParaRPr lang="nl-NL" dirty="0"/>
          </a:p>
          <a:p>
            <a:pPr marL="0" indent="0">
              <a:buNone/>
            </a:pPr>
            <a:r>
              <a:rPr lang="nl-NL" dirty="0"/>
              <a:t>Voor meer informatie neem contact op met het NGS!</a:t>
            </a:r>
          </a:p>
          <a:p>
            <a:pPr marL="0" indent="0">
              <a:buNone/>
            </a:pPr>
            <a:endParaRPr lang="nl-NL" dirty="0"/>
          </a:p>
          <a:p>
            <a:pPr marL="0" indent="0">
              <a:buNone/>
            </a:pPr>
            <a:r>
              <a:rPr lang="nl-NL" sz="2600" dirty="0"/>
              <a:t>Andere vragen: </a:t>
            </a:r>
            <a:r>
              <a:rPr lang="nl-NL" sz="2600" dirty="0">
                <a:hlinkClick r:id="rId2">
                  <a:extLst>
                    <a:ext uri="{A12FA001-AC4F-418D-AE19-62706E023703}">
                      <ahyp:hlinkClr xmlns:ahyp="http://schemas.microsoft.com/office/drawing/2018/hyperlinkcolor" val="tx"/>
                    </a:ext>
                  </a:extLst>
                </a:hlinkClick>
              </a:rPr>
              <a:t>Info@tencatetraint.nl</a:t>
            </a:r>
            <a:endParaRPr lang="nl-NL" sz="2600" dirty="0"/>
          </a:p>
          <a:p>
            <a:pPr marL="0" indent="0">
              <a:buNone/>
            </a:pPr>
            <a:r>
              <a:rPr lang="nl-NL" sz="2600" dirty="0" err="1"/>
              <a:t>www.tencatetraint.nl</a:t>
            </a:r>
            <a:endParaRPr lang="nl-NL" sz="2600" dirty="0"/>
          </a:p>
          <a:p>
            <a:pPr marL="0" indent="0">
              <a:buNone/>
            </a:pPr>
            <a:endParaRPr lang="nl-NL" dirty="0"/>
          </a:p>
        </p:txBody>
      </p:sp>
      <p:pic>
        <p:nvPicPr>
          <p:cNvPr id="5" name="Afbeelding 4">
            <a:extLst>
              <a:ext uri="{FF2B5EF4-FFF2-40B4-BE49-F238E27FC236}">
                <a16:creationId xmlns:a16="http://schemas.microsoft.com/office/drawing/2014/main" id="{C61C4E5C-9A4E-A04E-9C1F-5F18C7534F1D}"/>
              </a:ext>
            </a:extLst>
          </p:cNvPr>
          <p:cNvPicPr>
            <a:picLocks noChangeAspect="1"/>
          </p:cNvPicPr>
          <p:nvPr/>
        </p:nvPicPr>
        <p:blipFill>
          <a:blip r:embed="rId3"/>
          <a:stretch>
            <a:fillRect/>
          </a:stretch>
        </p:blipFill>
        <p:spPr>
          <a:xfrm>
            <a:off x="9320944" y="4751369"/>
            <a:ext cx="2479762" cy="1232630"/>
          </a:xfrm>
          <a:prstGeom prst="rect">
            <a:avLst/>
          </a:prstGeom>
        </p:spPr>
      </p:pic>
    </p:spTree>
    <p:extLst>
      <p:ext uri="{BB962C8B-B14F-4D97-AF65-F5344CB8AC3E}">
        <p14:creationId xmlns:p14="http://schemas.microsoft.com/office/powerpoint/2010/main" val="180894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02C16D-118B-403B-8466-A4E150322D33}"/>
              </a:ext>
            </a:extLst>
          </p:cNvPr>
          <p:cNvSpPr>
            <a:spLocks noGrp="1"/>
          </p:cNvSpPr>
          <p:nvPr>
            <p:ph type="title"/>
          </p:nvPr>
        </p:nvSpPr>
        <p:spPr>
          <a:xfrm>
            <a:off x="1451579" y="804519"/>
            <a:ext cx="9603275" cy="1049235"/>
          </a:xfrm>
        </p:spPr>
        <p:txBody>
          <a:bodyPr/>
          <a:lstStyle/>
          <a:p>
            <a:r>
              <a:rPr lang="nl-NL" dirty="0"/>
              <a:t>Inhoud	</a:t>
            </a:r>
          </a:p>
        </p:txBody>
      </p:sp>
      <p:sp>
        <p:nvSpPr>
          <p:cNvPr id="3" name="Tijdelijke aanduiding voor inhoud 2">
            <a:extLst>
              <a:ext uri="{FF2B5EF4-FFF2-40B4-BE49-F238E27FC236}">
                <a16:creationId xmlns:a16="http://schemas.microsoft.com/office/drawing/2014/main" id="{BD8C59E6-5EC0-4BE8-8A67-1ABE42BE0050}"/>
              </a:ext>
            </a:extLst>
          </p:cNvPr>
          <p:cNvSpPr>
            <a:spLocks noGrp="1"/>
          </p:cNvSpPr>
          <p:nvPr>
            <p:ph idx="1"/>
          </p:nvPr>
        </p:nvSpPr>
        <p:spPr/>
        <p:txBody>
          <a:bodyPr>
            <a:normAutofit/>
          </a:bodyPr>
          <a:lstStyle/>
          <a:p>
            <a:r>
              <a:rPr lang="nl-NL" dirty="0"/>
              <a:t>Voorstel ronde.</a:t>
            </a:r>
          </a:p>
          <a:p>
            <a:r>
              <a:rPr lang="nl-NL" dirty="0"/>
              <a:t>Algemeen wandelletsel.</a:t>
            </a:r>
          </a:p>
          <a:p>
            <a:r>
              <a:rPr lang="nl-NL" dirty="0"/>
              <a:t>Scenario’s</a:t>
            </a:r>
          </a:p>
          <a:p>
            <a:r>
              <a:rPr lang="nl-NL" dirty="0"/>
              <a:t>Praktijk</a:t>
            </a:r>
          </a:p>
        </p:txBody>
      </p:sp>
      <p:pic>
        <p:nvPicPr>
          <p:cNvPr id="5" name="Afbeelding 4">
            <a:extLst>
              <a:ext uri="{FF2B5EF4-FFF2-40B4-BE49-F238E27FC236}">
                <a16:creationId xmlns:a16="http://schemas.microsoft.com/office/drawing/2014/main" id="{BEC2777F-2B9B-9B49-A54E-2B6137B19D03}"/>
              </a:ext>
            </a:extLst>
          </p:cNvPr>
          <p:cNvPicPr>
            <a:picLocks noChangeAspect="1"/>
          </p:cNvPicPr>
          <p:nvPr/>
        </p:nvPicPr>
        <p:blipFill>
          <a:blip r:embed="rId3"/>
          <a:stretch>
            <a:fillRect/>
          </a:stretch>
        </p:blipFill>
        <p:spPr>
          <a:xfrm>
            <a:off x="6742074" y="2408203"/>
            <a:ext cx="3703784" cy="2665669"/>
          </a:xfrm>
          <a:prstGeom prst="rect">
            <a:avLst/>
          </a:prstGeom>
        </p:spPr>
      </p:pic>
    </p:spTree>
    <p:extLst>
      <p:ext uri="{BB962C8B-B14F-4D97-AF65-F5344CB8AC3E}">
        <p14:creationId xmlns:p14="http://schemas.microsoft.com/office/powerpoint/2010/main" val="1523118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3ABB4F-4C47-40C6-809C-7F8A73271D67}"/>
              </a:ext>
            </a:extLst>
          </p:cNvPr>
          <p:cNvSpPr>
            <a:spLocks noGrp="1"/>
          </p:cNvSpPr>
          <p:nvPr>
            <p:ph type="title"/>
          </p:nvPr>
        </p:nvSpPr>
        <p:spPr/>
        <p:txBody>
          <a:bodyPr/>
          <a:lstStyle/>
          <a:p>
            <a:r>
              <a:rPr lang="nl-NL" dirty="0"/>
              <a:t>EHBO algemeen</a:t>
            </a:r>
          </a:p>
        </p:txBody>
      </p:sp>
      <p:sp>
        <p:nvSpPr>
          <p:cNvPr id="3" name="Tijdelijke aanduiding voor inhoud 2">
            <a:extLst>
              <a:ext uri="{FF2B5EF4-FFF2-40B4-BE49-F238E27FC236}">
                <a16:creationId xmlns:a16="http://schemas.microsoft.com/office/drawing/2014/main" id="{E1971EB2-26A7-403F-A757-64A24B324DB8}"/>
              </a:ext>
            </a:extLst>
          </p:cNvPr>
          <p:cNvSpPr>
            <a:spLocks noGrp="1"/>
          </p:cNvSpPr>
          <p:nvPr>
            <p:ph idx="1"/>
          </p:nvPr>
        </p:nvSpPr>
        <p:spPr/>
        <p:txBody>
          <a:bodyPr>
            <a:normAutofit/>
          </a:bodyPr>
          <a:lstStyle/>
          <a:p>
            <a:pPr marL="0" indent="0">
              <a:buNone/>
            </a:pPr>
            <a:r>
              <a:rPr lang="nl-NL" dirty="0"/>
              <a:t>Wat zijn de meest voorkomende wandelletsels?</a:t>
            </a:r>
          </a:p>
          <a:p>
            <a:pPr marL="0" indent="0">
              <a:buNone/>
            </a:pPr>
            <a:endParaRPr lang="nl-NL" dirty="0"/>
          </a:p>
          <a:p>
            <a:pPr marL="0" indent="0">
              <a:buNone/>
            </a:pPr>
            <a:r>
              <a:rPr lang="nl-NL" dirty="0"/>
              <a:t>Welke aandacht moeten we hebben voor het verlenen van EHBO specifiek gericht op wedstrijden en/of wandelevenementen? </a:t>
            </a:r>
          </a:p>
          <a:p>
            <a:pPr marL="0" indent="0">
              <a:buNone/>
            </a:pPr>
            <a:endParaRPr lang="nl-NL" dirty="0"/>
          </a:p>
          <a:p>
            <a:pPr marL="0" indent="0">
              <a:buNone/>
            </a:pPr>
            <a:r>
              <a:rPr lang="nl-NL" dirty="0"/>
              <a:t>Wat zijn de populaire sporten in Nederland?</a:t>
            </a:r>
          </a:p>
          <a:p>
            <a:pPr marL="0" indent="0">
              <a:buNone/>
            </a:pPr>
            <a:endParaRPr lang="nl-NL"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700646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CB9DE5-6297-FB46-ACA4-22881F066F89}"/>
              </a:ext>
            </a:extLst>
          </p:cNvPr>
          <p:cNvSpPr>
            <a:spLocks noGrp="1"/>
          </p:cNvSpPr>
          <p:nvPr>
            <p:ph type="title"/>
          </p:nvPr>
        </p:nvSpPr>
        <p:spPr/>
        <p:txBody>
          <a:bodyPr/>
          <a:lstStyle/>
          <a:p>
            <a:r>
              <a:rPr lang="nl-NL" dirty="0"/>
              <a:t>Scenario 1</a:t>
            </a:r>
          </a:p>
        </p:txBody>
      </p:sp>
      <p:sp>
        <p:nvSpPr>
          <p:cNvPr id="3" name="Tijdelijke aanduiding voor inhoud 2">
            <a:extLst>
              <a:ext uri="{FF2B5EF4-FFF2-40B4-BE49-F238E27FC236}">
                <a16:creationId xmlns:a16="http://schemas.microsoft.com/office/drawing/2014/main" id="{A956DE1F-5B65-8644-8921-25D3FF406B6B}"/>
              </a:ext>
            </a:extLst>
          </p:cNvPr>
          <p:cNvSpPr>
            <a:spLocks noGrp="1"/>
          </p:cNvSpPr>
          <p:nvPr>
            <p:ph idx="1"/>
          </p:nvPr>
        </p:nvSpPr>
        <p:spPr/>
        <p:txBody>
          <a:bodyPr>
            <a:normAutofit/>
          </a:bodyPr>
          <a:lstStyle/>
          <a:p>
            <a:r>
              <a:rPr lang="nl-NL" dirty="0"/>
              <a:t>Je loopt mee met de  </a:t>
            </a:r>
            <a:r>
              <a:rPr lang="nl-NL" dirty="0" err="1"/>
              <a:t>Nijmweegse</a:t>
            </a:r>
            <a:r>
              <a:rPr lang="nl-NL" dirty="0"/>
              <a:t> 4 – daagse. Je hebt veel pijnklachten aan de achterkant van je voet. Je gaat naar de EHBO’ er, daar wordt de schoen uitgetrokken. Wat zou het letsel zijn wat je tegenkomt? </a:t>
            </a:r>
          </a:p>
          <a:p>
            <a:endParaRPr lang="nl-NL" dirty="0"/>
          </a:p>
          <a:p>
            <a:r>
              <a:rPr lang="nl-NL" dirty="0"/>
              <a:t>Je zou graag de vierdaagse uitwandelen, het is nog 2 dagen, is dit verstandig om te doen?</a:t>
            </a:r>
          </a:p>
        </p:txBody>
      </p:sp>
      <p:pic>
        <p:nvPicPr>
          <p:cNvPr id="5" name="Afbeelding 4">
            <a:extLst>
              <a:ext uri="{FF2B5EF4-FFF2-40B4-BE49-F238E27FC236}">
                <a16:creationId xmlns:a16="http://schemas.microsoft.com/office/drawing/2014/main" id="{FAE1C601-ACC4-8347-8D01-60B63C4972F2}"/>
              </a:ext>
            </a:extLst>
          </p:cNvPr>
          <p:cNvPicPr>
            <a:picLocks noChangeAspect="1"/>
          </p:cNvPicPr>
          <p:nvPr/>
        </p:nvPicPr>
        <p:blipFill>
          <a:blip r:embed="rId2"/>
          <a:stretch>
            <a:fillRect/>
          </a:stretch>
        </p:blipFill>
        <p:spPr>
          <a:xfrm>
            <a:off x="9020616" y="506333"/>
            <a:ext cx="2034238" cy="1347421"/>
          </a:xfrm>
          <a:prstGeom prst="rect">
            <a:avLst/>
          </a:prstGeom>
        </p:spPr>
      </p:pic>
    </p:spTree>
    <p:extLst>
      <p:ext uri="{BB962C8B-B14F-4D97-AF65-F5344CB8AC3E}">
        <p14:creationId xmlns:p14="http://schemas.microsoft.com/office/powerpoint/2010/main" val="3221863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6AC4C7-1895-A344-83EE-80F60C761266}"/>
              </a:ext>
            </a:extLst>
          </p:cNvPr>
          <p:cNvSpPr>
            <a:spLocks noGrp="1"/>
          </p:cNvSpPr>
          <p:nvPr>
            <p:ph type="title"/>
          </p:nvPr>
        </p:nvSpPr>
        <p:spPr/>
        <p:txBody>
          <a:bodyPr/>
          <a:lstStyle/>
          <a:p>
            <a:r>
              <a:rPr lang="nl-NL" dirty="0"/>
              <a:t>Blaren</a:t>
            </a:r>
          </a:p>
        </p:txBody>
      </p:sp>
      <p:sp>
        <p:nvSpPr>
          <p:cNvPr id="3" name="Tijdelijke aanduiding voor inhoud 2">
            <a:extLst>
              <a:ext uri="{FF2B5EF4-FFF2-40B4-BE49-F238E27FC236}">
                <a16:creationId xmlns:a16="http://schemas.microsoft.com/office/drawing/2014/main" id="{37C55965-F4C0-9C4F-A4F1-CA4D974ACC16}"/>
              </a:ext>
            </a:extLst>
          </p:cNvPr>
          <p:cNvSpPr>
            <a:spLocks noGrp="1"/>
          </p:cNvSpPr>
          <p:nvPr>
            <p:ph idx="1"/>
          </p:nvPr>
        </p:nvSpPr>
        <p:spPr>
          <a:xfrm>
            <a:off x="1451579" y="2015732"/>
            <a:ext cx="7620839" cy="3450613"/>
          </a:xfrm>
        </p:spPr>
        <p:txBody>
          <a:bodyPr>
            <a:normAutofit/>
          </a:bodyPr>
          <a:lstStyle/>
          <a:p>
            <a:pPr marL="0" indent="0">
              <a:buNone/>
            </a:pPr>
            <a:r>
              <a:rPr lang="nl-NL" b="1" i="0" dirty="0">
                <a:solidFill>
                  <a:srgbClr val="181818"/>
                </a:solidFill>
                <a:effectLst/>
              </a:rPr>
              <a:t>Scenario 1: Blaren</a:t>
            </a:r>
          </a:p>
          <a:p>
            <a:pPr marL="0" indent="0">
              <a:buNone/>
            </a:pPr>
            <a:endParaRPr lang="nl-NL" dirty="0">
              <a:solidFill>
                <a:srgbClr val="181818"/>
              </a:solidFill>
            </a:endParaRPr>
          </a:p>
          <a:p>
            <a:pPr marL="0" indent="0">
              <a:buNone/>
            </a:pPr>
            <a:r>
              <a:rPr lang="nl-NL" b="0" i="0" dirty="0">
                <a:solidFill>
                  <a:srgbClr val="181818"/>
                </a:solidFill>
                <a:effectLst/>
              </a:rPr>
              <a:t>Tijdens de </a:t>
            </a:r>
            <a:r>
              <a:rPr lang="nl-NL" b="1" i="0" dirty="0">
                <a:solidFill>
                  <a:srgbClr val="181818"/>
                </a:solidFill>
                <a:effectLst/>
              </a:rPr>
              <a:t>Nijmeegse Vierdaagse (2024) </a:t>
            </a:r>
            <a:r>
              <a:rPr lang="nl-NL" b="0" i="0" dirty="0">
                <a:solidFill>
                  <a:srgbClr val="181818"/>
                </a:solidFill>
                <a:effectLst/>
              </a:rPr>
              <a:t>zijn er door vrijwilligers</a:t>
            </a:r>
            <a:br>
              <a:rPr lang="nl-NL" dirty="0"/>
            </a:br>
            <a:r>
              <a:rPr lang="nl-NL" b="1" i="0" dirty="0">
                <a:solidFill>
                  <a:srgbClr val="023829"/>
                </a:solidFill>
                <a:effectLst/>
              </a:rPr>
              <a:t>3600 blaren</a:t>
            </a:r>
            <a:r>
              <a:rPr lang="nl-NL" b="0" i="0" dirty="0">
                <a:solidFill>
                  <a:srgbClr val="023829"/>
                </a:solidFill>
                <a:effectLst/>
              </a:rPr>
              <a:t> </a:t>
            </a:r>
            <a:r>
              <a:rPr lang="nl-NL" b="0" i="0" dirty="0">
                <a:solidFill>
                  <a:srgbClr val="181818"/>
                </a:solidFill>
                <a:effectLst/>
              </a:rPr>
              <a:t>doorgeprikt, dit zijn er 900 </a:t>
            </a:r>
            <a:r>
              <a:rPr lang="nl-NL" b="1" i="0" dirty="0">
                <a:solidFill>
                  <a:srgbClr val="181818"/>
                </a:solidFill>
                <a:effectLst/>
              </a:rPr>
              <a:t>minder</a:t>
            </a:r>
            <a:r>
              <a:rPr lang="nl-NL" i="0" dirty="0">
                <a:solidFill>
                  <a:srgbClr val="181818"/>
                </a:solidFill>
                <a:effectLst/>
              </a:rPr>
              <a:t> dan in 2023. Hoe zou dat komen?</a:t>
            </a:r>
          </a:p>
          <a:p>
            <a:pPr marL="0" indent="0">
              <a:buNone/>
            </a:pPr>
            <a:r>
              <a:rPr lang="nl-NL" dirty="0">
                <a:solidFill>
                  <a:srgbClr val="181818"/>
                </a:solidFill>
              </a:rPr>
              <a:t>Welke varianten van blaren kennen we? Wat is de behandeling?</a:t>
            </a:r>
          </a:p>
          <a:p>
            <a:pPr marL="0" indent="0">
              <a:buNone/>
            </a:pPr>
            <a:r>
              <a:rPr lang="nl-NL" dirty="0">
                <a:solidFill>
                  <a:srgbClr val="181818"/>
                </a:solidFill>
              </a:rPr>
              <a:t>Wat wordt als EHBO verlener je advies </a:t>
            </a:r>
            <a:r>
              <a:rPr lang="nl-NL" dirty="0" err="1">
                <a:solidFill>
                  <a:srgbClr val="181818"/>
                </a:solidFill>
              </a:rPr>
              <a:t>tav</a:t>
            </a:r>
            <a:r>
              <a:rPr lang="nl-NL" dirty="0">
                <a:solidFill>
                  <a:srgbClr val="181818"/>
                </a:solidFill>
              </a:rPr>
              <a:t> doorwandelen?</a:t>
            </a:r>
            <a:endParaRPr lang="nl-NL" dirty="0"/>
          </a:p>
        </p:txBody>
      </p:sp>
    </p:spTree>
    <p:extLst>
      <p:ext uri="{BB962C8B-B14F-4D97-AF65-F5344CB8AC3E}">
        <p14:creationId xmlns:p14="http://schemas.microsoft.com/office/powerpoint/2010/main" val="338453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6AC4C7-1895-A344-83EE-80F60C761266}"/>
              </a:ext>
            </a:extLst>
          </p:cNvPr>
          <p:cNvSpPr>
            <a:spLocks noGrp="1"/>
          </p:cNvSpPr>
          <p:nvPr>
            <p:ph type="title"/>
          </p:nvPr>
        </p:nvSpPr>
        <p:spPr/>
        <p:txBody>
          <a:bodyPr/>
          <a:lstStyle/>
          <a:p>
            <a:r>
              <a:rPr lang="nl-NL" dirty="0"/>
              <a:t>Blaren</a:t>
            </a:r>
          </a:p>
        </p:txBody>
      </p:sp>
      <p:sp>
        <p:nvSpPr>
          <p:cNvPr id="3" name="Tijdelijke aanduiding voor inhoud 2">
            <a:extLst>
              <a:ext uri="{FF2B5EF4-FFF2-40B4-BE49-F238E27FC236}">
                <a16:creationId xmlns:a16="http://schemas.microsoft.com/office/drawing/2014/main" id="{37C55965-F4C0-9C4F-A4F1-CA4D974ACC16}"/>
              </a:ext>
            </a:extLst>
          </p:cNvPr>
          <p:cNvSpPr>
            <a:spLocks noGrp="1"/>
          </p:cNvSpPr>
          <p:nvPr>
            <p:ph idx="1"/>
          </p:nvPr>
        </p:nvSpPr>
        <p:spPr>
          <a:xfrm>
            <a:off x="1451579" y="2015732"/>
            <a:ext cx="7620839" cy="3450613"/>
          </a:xfrm>
        </p:spPr>
        <p:txBody>
          <a:bodyPr>
            <a:normAutofit/>
          </a:bodyPr>
          <a:lstStyle/>
          <a:p>
            <a:r>
              <a:rPr lang="nl-NL" b="1" dirty="0"/>
              <a:t>Gesloten</a:t>
            </a:r>
            <a:r>
              <a:rPr lang="nl-NL" dirty="0"/>
              <a:t> blaren: doorprikken niet noodzakelijk tenzij veel pijnklachten. </a:t>
            </a:r>
          </a:p>
          <a:p>
            <a:r>
              <a:rPr lang="nl-NL" b="1" dirty="0"/>
              <a:t>Bloedblaren</a:t>
            </a:r>
            <a:r>
              <a:rPr lang="nl-NL" dirty="0"/>
              <a:t>: alleen doorlaten prikken door een professionele zorgverlener. Verhoogd infectie risico en bloedingsrisico.</a:t>
            </a:r>
          </a:p>
          <a:p>
            <a:endParaRPr lang="nl-NL" dirty="0"/>
          </a:p>
          <a:p>
            <a:pPr marL="0" indent="0">
              <a:buNone/>
            </a:pPr>
            <a:r>
              <a:rPr lang="nl-NL" dirty="0"/>
              <a:t>Verbinden met hydrocolloïd verband, of </a:t>
            </a:r>
            <a:r>
              <a:rPr lang="nl-NL" dirty="0" err="1"/>
              <a:t>dakpangewijs</a:t>
            </a:r>
            <a:r>
              <a:rPr lang="nl-NL" dirty="0"/>
              <a:t> kleefpleister. </a:t>
            </a:r>
          </a:p>
          <a:p>
            <a:pPr marL="0" indent="0">
              <a:buNone/>
            </a:pPr>
            <a:r>
              <a:rPr lang="nl-NL" dirty="0"/>
              <a:t>Sportadvies?</a:t>
            </a:r>
          </a:p>
        </p:txBody>
      </p:sp>
      <p:pic>
        <p:nvPicPr>
          <p:cNvPr id="5" name="Afbeelding 4">
            <a:extLst>
              <a:ext uri="{FF2B5EF4-FFF2-40B4-BE49-F238E27FC236}">
                <a16:creationId xmlns:a16="http://schemas.microsoft.com/office/drawing/2014/main" id="{F5FBD9FF-E0E3-5A40-BA4D-F48481AD14AA}"/>
              </a:ext>
            </a:extLst>
          </p:cNvPr>
          <p:cNvPicPr>
            <a:picLocks noChangeAspect="1"/>
          </p:cNvPicPr>
          <p:nvPr/>
        </p:nvPicPr>
        <p:blipFill>
          <a:blip r:embed="rId3"/>
          <a:stretch>
            <a:fillRect/>
          </a:stretch>
        </p:blipFill>
        <p:spPr>
          <a:xfrm>
            <a:off x="9072418" y="3689924"/>
            <a:ext cx="1838389" cy="2258871"/>
          </a:xfrm>
          <a:prstGeom prst="rect">
            <a:avLst/>
          </a:prstGeom>
        </p:spPr>
      </p:pic>
      <p:pic>
        <p:nvPicPr>
          <p:cNvPr id="6" name="Afbeelding 5">
            <a:extLst>
              <a:ext uri="{FF2B5EF4-FFF2-40B4-BE49-F238E27FC236}">
                <a16:creationId xmlns:a16="http://schemas.microsoft.com/office/drawing/2014/main" id="{6AD60FC3-6779-7C46-8ED5-7B9945EA8CCE}"/>
              </a:ext>
            </a:extLst>
          </p:cNvPr>
          <p:cNvPicPr>
            <a:picLocks noChangeAspect="1"/>
          </p:cNvPicPr>
          <p:nvPr/>
        </p:nvPicPr>
        <p:blipFill>
          <a:blip r:embed="rId4"/>
          <a:stretch>
            <a:fillRect/>
          </a:stretch>
        </p:blipFill>
        <p:spPr>
          <a:xfrm>
            <a:off x="9041469" y="2015732"/>
            <a:ext cx="1900287" cy="1554954"/>
          </a:xfrm>
          <a:prstGeom prst="rect">
            <a:avLst/>
          </a:prstGeom>
        </p:spPr>
      </p:pic>
      <p:pic>
        <p:nvPicPr>
          <p:cNvPr id="9" name="Afbeelding 8">
            <a:extLst>
              <a:ext uri="{FF2B5EF4-FFF2-40B4-BE49-F238E27FC236}">
                <a16:creationId xmlns:a16="http://schemas.microsoft.com/office/drawing/2014/main" id="{73004593-4C3C-9947-A04F-2BC907154473}"/>
              </a:ext>
            </a:extLst>
          </p:cNvPr>
          <p:cNvPicPr>
            <a:picLocks noChangeAspect="1"/>
          </p:cNvPicPr>
          <p:nvPr/>
        </p:nvPicPr>
        <p:blipFill>
          <a:blip r:embed="rId5"/>
          <a:stretch>
            <a:fillRect/>
          </a:stretch>
        </p:blipFill>
        <p:spPr>
          <a:xfrm>
            <a:off x="9041469" y="27623"/>
            <a:ext cx="1869338" cy="1928490"/>
          </a:xfrm>
          <a:prstGeom prst="rect">
            <a:avLst/>
          </a:prstGeom>
        </p:spPr>
      </p:pic>
    </p:spTree>
    <p:extLst>
      <p:ext uri="{BB962C8B-B14F-4D97-AF65-F5344CB8AC3E}">
        <p14:creationId xmlns:p14="http://schemas.microsoft.com/office/powerpoint/2010/main" val="2202287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08B68-23B4-0741-A9D8-43CC44D0FAAD}"/>
              </a:ext>
            </a:extLst>
          </p:cNvPr>
          <p:cNvSpPr>
            <a:spLocks noGrp="1"/>
          </p:cNvSpPr>
          <p:nvPr>
            <p:ph type="title"/>
          </p:nvPr>
        </p:nvSpPr>
        <p:spPr/>
        <p:txBody>
          <a:bodyPr/>
          <a:lstStyle/>
          <a:p>
            <a:r>
              <a:rPr lang="nl-NL" dirty="0"/>
              <a:t>Scenario 2</a:t>
            </a:r>
          </a:p>
        </p:txBody>
      </p:sp>
      <p:sp>
        <p:nvSpPr>
          <p:cNvPr id="3" name="Tijdelijke aanduiding voor inhoud 2">
            <a:extLst>
              <a:ext uri="{FF2B5EF4-FFF2-40B4-BE49-F238E27FC236}">
                <a16:creationId xmlns:a16="http://schemas.microsoft.com/office/drawing/2014/main" id="{81D36CAB-72DA-C540-9701-FD45194AFC1B}"/>
              </a:ext>
            </a:extLst>
          </p:cNvPr>
          <p:cNvSpPr>
            <a:spLocks noGrp="1"/>
          </p:cNvSpPr>
          <p:nvPr>
            <p:ph idx="1"/>
          </p:nvPr>
        </p:nvSpPr>
        <p:spPr/>
        <p:txBody>
          <a:bodyPr/>
          <a:lstStyle/>
          <a:p>
            <a:r>
              <a:rPr lang="nl-NL" dirty="0"/>
              <a:t>Jij neemt als hardloper deel aan een drukke hardloop wedstrijd van de stad. Je wordt opzij geduwd en valt net van het stoeprandje af. Je staat op, loopt door, maar merkt na enige tijd dat je veel pijnklachten krijgt, tintelingen en je schoen strak gaat zitten. Wat voor letsel zal dit kunnen zijn? Is het verstandig om door te hardlopen?</a:t>
            </a:r>
          </a:p>
        </p:txBody>
      </p:sp>
      <p:pic>
        <p:nvPicPr>
          <p:cNvPr id="4" name="Afbeelding 3">
            <a:extLst>
              <a:ext uri="{FF2B5EF4-FFF2-40B4-BE49-F238E27FC236}">
                <a16:creationId xmlns:a16="http://schemas.microsoft.com/office/drawing/2014/main" id="{F459F518-B190-DA4B-BE91-361B43088F77}"/>
              </a:ext>
            </a:extLst>
          </p:cNvPr>
          <p:cNvPicPr>
            <a:picLocks noChangeAspect="1"/>
          </p:cNvPicPr>
          <p:nvPr/>
        </p:nvPicPr>
        <p:blipFill>
          <a:blip r:embed="rId2"/>
          <a:stretch>
            <a:fillRect/>
          </a:stretch>
        </p:blipFill>
        <p:spPr>
          <a:xfrm>
            <a:off x="9769091" y="3322926"/>
            <a:ext cx="1942660" cy="2305397"/>
          </a:xfrm>
          <a:prstGeom prst="rect">
            <a:avLst/>
          </a:prstGeom>
        </p:spPr>
      </p:pic>
    </p:spTree>
    <p:extLst>
      <p:ext uri="{BB962C8B-B14F-4D97-AF65-F5344CB8AC3E}">
        <p14:creationId xmlns:p14="http://schemas.microsoft.com/office/powerpoint/2010/main" val="3492833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CDEDD-8B18-0F4C-B5A0-67AFDA3C0FA3}"/>
              </a:ext>
            </a:extLst>
          </p:cNvPr>
          <p:cNvSpPr>
            <a:spLocks noGrp="1"/>
          </p:cNvSpPr>
          <p:nvPr>
            <p:ph type="title"/>
          </p:nvPr>
        </p:nvSpPr>
        <p:spPr/>
        <p:txBody>
          <a:bodyPr/>
          <a:lstStyle/>
          <a:p>
            <a:r>
              <a:rPr lang="nl-NL" dirty="0"/>
              <a:t>Spieren / pezen / botten. </a:t>
            </a:r>
          </a:p>
        </p:txBody>
      </p:sp>
      <p:sp>
        <p:nvSpPr>
          <p:cNvPr id="3" name="Tijdelijke aanduiding voor inhoud 2">
            <a:extLst>
              <a:ext uri="{FF2B5EF4-FFF2-40B4-BE49-F238E27FC236}">
                <a16:creationId xmlns:a16="http://schemas.microsoft.com/office/drawing/2014/main" id="{4ED3DD77-C88E-D94F-A724-E8EC750FE9C6}"/>
              </a:ext>
            </a:extLst>
          </p:cNvPr>
          <p:cNvSpPr>
            <a:spLocks noGrp="1"/>
          </p:cNvSpPr>
          <p:nvPr>
            <p:ph idx="1"/>
          </p:nvPr>
        </p:nvSpPr>
        <p:spPr/>
        <p:txBody>
          <a:bodyPr>
            <a:normAutofit/>
          </a:bodyPr>
          <a:lstStyle/>
          <a:p>
            <a:pPr marL="0" indent="0">
              <a:buNone/>
            </a:pPr>
            <a:r>
              <a:rPr lang="nl-NL" b="1" dirty="0"/>
              <a:t>Scenario 2: verstuiking // kneuzing</a:t>
            </a:r>
          </a:p>
          <a:p>
            <a:pPr marL="457200" indent="-457200">
              <a:buAutoNum type="arabicPeriod"/>
            </a:pPr>
            <a:r>
              <a:rPr lang="nl-NL" dirty="0">
                <a:sym typeface="Wingdings" pitchFamily="2" charset="2"/>
              </a:rPr>
              <a:t>Rust. </a:t>
            </a:r>
          </a:p>
          <a:p>
            <a:pPr marL="457200" indent="-457200">
              <a:buAutoNum type="arabicPeriod"/>
            </a:pPr>
            <a:r>
              <a:rPr lang="nl-NL" dirty="0">
                <a:sym typeface="Wingdings" pitchFamily="2" charset="2"/>
              </a:rPr>
              <a:t>Koelen met </a:t>
            </a:r>
            <a:r>
              <a:rPr lang="nl-NL" dirty="0" err="1">
                <a:sym typeface="Wingdings" pitchFamily="2" charset="2"/>
              </a:rPr>
              <a:t>Ijs</a:t>
            </a:r>
            <a:r>
              <a:rPr lang="nl-NL" dirty="0">
                <a:sym typeface="Wingdings" pitchFamily="2" charset="2"/>
              </a:rPr>
              <a:t> (10-20 min).</a:t>
            </a:r>
          </a:p>
          <a:p>
            <a:pPr marL="914400" lvl="1" indent="-457200">
              <a:buAutoNum type="arabicPeriod"/>
            </a:pPr>
            <a:r>
              <a:rPr lang="nl-NL" dirty="0">
                <a:sym typeface="Wingdings" pitchFamily="2" charset="2"/>
              </a:rPr>
              <a:t>Nemen de pijnklachten toe, stop met koelen</a:t>
            </a:r>
          </a:p>
          <a:p>
            <a:pPr marL="914400" lvl="1" indent="-457200">
              <a:buAutoNum type="arabicPeriod"/>
            </a:pPr>
            <a:r>
              <a:rPr lang="nl-NL" dirty="0">
                <a:sym typeface="Wingdings" pitchFamily="2" charset="2"/>
              </a:rPr>
              <a:t>Aandacht voor flauwte, wegens combinatie van pijn en koeling.</a:t>
            </a:r>
          </a:p>
          <a:p>
            <a:pPr marL="457200" indent="-457200">
              <a:buAutoNum type="arabicPeriod"/>
            </a:pPr>
            <a:r>
              <a:rPr lang="nl-NL" dirty="0">
                <a:sym typeface="Wingdings" pitchFamily="2" charset="2"/>
              </a:rPr>
              <a:t>Stabiliseren--&gt; zwachtelen. </a:t>
            </a:r>
          </a:p>
          <a:p>
            <a:pPr marL="914400" lvl="1" indent="-457200">
              <a:buAutoNum type="arabicPeriod"/>
            </a:pPr>
            <a:r>
              <a:rPr lang="nl-NL" dirty="0">
                <a:sym typeface="Wingdings" pitchFamily="2" charset="2"/>
              </a:rPr>
              <a:t>Drukverband</a:t>
            </a:r>
          </a:p>
          <a:p>
            <a:pPr marL="0" indent="0">
              <a:buNone/>
            </a:pPr>
            <a:endParaRPr lang="nl-NL" dirty="0">
              <a:sym typeface="Wingdings" pitchFamily="2" charset="2"/>
            </a:endParaRPr>
          </a:p>
          <a:p>
            <a:endParaRPr lang="nl-NL" dirty="0"/>
          </a:p>
        </p:txBody>
      </p:sp>
      <p:pic>
        <p:nvPicPr>
          <p:cNvPr id="5" name="Afbeelding 4">
            <a:extLst>
              <a:ext uri="{FF2B5EF4-FFF2-40B4-BE49-F238E27FC236}">
                <a16:creationId xmlns:a16="http://schemas.microsoft.com/office/drawing/2014/main" id="{7CB8D19D-68A6-DE4F-A95F-0B5B03F76930}"/>
              </a:ext>
            </a:extLst>
          </p:cNvPr>
          <p:cNvPicPr>
            <a:picLocks noChangeAspect="1"/>
          </p:cNvPicPr>
          <p:nvPr/>
        </p:nvPicPr>
        <p:blipFill>
          <a:blip r:embed="rId3"/>
          <a:stretch>
            <a:fillRect/>
          </a:stretch>
        </p:blipFill>
        <p:spPr>
          <a:xfrm>
            <a:off x="8619748" y="2165927"/>
            <a:ext cx="2647519" cy="1792167"/>
          </a:xfrm>
          <a:prstGeom prst="rect">
            <a:avLst/>
          </a:prstGeom>
        </p:spPr>
      </p:pic>
    </p:spTree>
    <p:extLst>
      <p:ext uri="{BB962C8B-B14F-4D97-AF65-F5344CB8AC3E}">
        <p14:creationId xmlns:p14="http://schemas.microsoft.com/office/powerpoint/2010/main" val="3188618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BB739-DB53-684D-989B-A2B277E424F4}"/>
              </a:ext>
            </a:extLst>
          </p:cNvPr>
          <p:cNvSpPr>
            <a:spLocks noGrp="1"/>
          </p:cNvSpPr>
          <p:nvPr>
            <p:ph type="title"/>
          </p:nvPr>
        </p:nvSpPr>
        <p:spPr/>
        <p:txBody>
          <a:bodyPr/>
          <a:lstStyle/>
          <a:p>
            <a:r>
              <a:rPr lang="nl-NL" dirty="0"/>
              <a:t>Zwachtelen</a:t>
            </a:r>
          </a:p>
        </p:txBody>
      </p:sp>
      <p:pic>
        <p:nvPicPr>
          <p:cNvPr id="5" name="Tijdelijke aanduiding voor inhoud 4">
            <a:extLst>
              <a:ext uri="{FF2B5EF4-FFF2-40B4-BE49-F238E27FC236}">
                <a16:creationId xmlns:a16="http://schemas.microsoft.com/office/drawing/2014/main" id="{B3556A99-2E99-FA42-8B7E-24782BD885F1}"/>
              </a:ext>
            </a:extLst>
          </p:cNvPr>
          <p:cNvPicPr>
            <a:picLocks noGrp="1" noChangeAspect="1"/>
          </p:cNvPicPr>
          <p:nvPr>
            <p:ph idx="1"/>
          </p:nvPr>
        </p:nvPicPr>
        <p:blipFill>
          <a:blip r:embed="rId2"/>
          <a:stretch>
            <a:fillRect/>
          </a:stretch>
        </p:blipFill>
        <p:spPr>
          <a:xfrm>
            <a:off x="7495451" y="2301492"/>
            <a:ext cx="3712875" cy="2702755"/>
          </a:xfrm>
        </p:spPr>
      </p:pic>
      <p:sp>
        <p:nvSpPr>
          <p:cNvPr id="6" name="Tekstvak 5">
            <a:extLst>
              <a:ext uri="{FF2B5EF4-FFF2-40B4-BE49-F238E27FC236}">
                <a16:creationId xmlns:a16="http://schemas.microsoft.com/office/drawing/2014/main" id="{68D17998-E0AC-A44D-B345-5DAFE731C7F8}"/>
              </a:ext>
            </a:extLst>
          </p:cNvPr>
          <p:cNvSpPr txBox="1"/>
          <p:nvPr/>
        </p:nvSpPr>
        <p:spPr>
          <a:xfrm>
            <a:off x="1551709" y="2175164"/>
            <a:ext cx="5788379" cy="2862322"/>
          </a:xfrm>
          <a:prstGeom prst="rect">
            <a:avLst/>
          </a:prstGeom>
          <a:noFill/>
        </p:spPr>
        <p:txBody>
          <a:bodyPr wrap="none" rtlCol="0">
            <a:spAutoFit/>
          </a:bodyPr>
          <a:lstStyle/>
          <a:p>
            <a:pPr marL="285750" indent="-285750">
              <a:buFont typeface="Arial" panose="020B0604020202020204" pitchFamily="34" charset="0"/>
              <a:buChar char="•"/>
            </a:pPr>
            <a:r>
              <a:rPr lang="nl-NL" sz="2000" dirty="0"/>
              <a:t>2x circulair. </a:t>
            </a:r>
          </a:p>
          <a:p>
            <a:pPr marL="285750" indent="-285750">
              <a:buFont typeface="Arial" panose="020B0604020202020204" pitchFamily="34" charset="0"/>
              <a:buChar char="•"/>
            </a:pPr>
            <a:r>
              <a:rPr lang="nl-NL" sz="2000" dirty="0"/>
              <a:t>1/3 de over de vorige slag. </a:t>
            </a:r>
          </a:p>
          <a:p>
            <a:pPr marL="285750" indent="-285750">
              <a:buFont typeface="Arial" panose="020B0604020202020204" pitchFamily="34" charset="0"/>
              <a:buChar char="•"/>
            </a:pPr>
            <a:r>
              <a:rPr lang="nl-NL" sz="2000" dirty="0"/>
              <a:t>Lichte druk geven. </a:t>
            </a:r>
          </a:p>
          <a:p>
            <a:pPr marL="285750" indent="-285750">
              <a:buFont typeface="Arial" panose="020B0604020202020204" pitchFamily="34" charset="0"/>
              <a:buChar char="•"/>
            </a:pPr>
            <a:r>
              <a:rPr lang="nl-NL" sz="2000" dirty="0"/>
              <a:t>Bij de hak aangekomen, volledig over de hak. </a:t>
            </a:r>
          </a:p>
          <a:p>
            <a:pPr marL="285750" indent="-285750">
              <a:buFont typeface="Arial" panose="020B0604020202020204" pitchFamily="34" charset="0"/>
              <a:buChar char="•"/>
            </a:pPr>
            <a:r>
              <a:rPr lang="nl-NL" sz="2000" dirty="0"/>
              <a:t>Verband naar voren dan naar achteren. </a:t>
            </a:r>
          </a:p>
          <a:p>
            <a:pPr marL="285750" indent="-285750">
              <a:buFont typeface="Arial" panose="020B0604020202020204" pitchFamily="34" charset="0"/>
              <a:buChar char="•"/>
            </a:pPr>
            <a:r>
              <a:rPr lang="nl-NL" sz="2000" dirty="0"/>
              <a:t>Daarna naar boven afwikkelen. </a:t>
            </a:r>
          </a:p>
          <a:p>
            <a:pPr marL="285750" indent="-285750">
              <a:buFont typeface="Arial" panose="020B0604020202020204" pitchFamily="34" charset="0"/>
              <a:buChar char="•"/>
            </a:pPr>
            <a:r>
              <a:rPr lang="nl-NL" sz="2000" dirty="0"/>
              <a:t>Verband vastzetten. </a:t>
            </a:r>
          </a:p>
          <a:p>
            <a:pPr marL="285750" indent="-285750">
              <a:buFont typeface="Arial" panose="020B0604020202020204" pitchFamily="34" charset="0"/>
              <a:buChar char="•"/>
            </a:pPr>
            <a:endParaRPr lang="nl-NL" sz="2000" b="1" dirty="0"/>
          </a:p>
          <a:p>
            <a:r>
              <a:rPr lang="nl-NL" sz="2000" b="1" dirty="0"/>
              <a:t>Altijd zwachtel aanbrengen naar het hart toe.</a:t>
            </a:r>
          </a:p>
        </p:txBody>
      </p:sp>
    </p:spTree>
    <p:extLst>
      <p:ext uri="{BB962C8B-B14F-4D97-AF65-F5344CB8AC3E}">
        <p14:creationId xmlns:p14="http://schemas.microsoft.com/office/powerpoint/2010/main" val="2803527031"/>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TM10001114[[fn=Galerie]]</Template>
  <TotalTime>3826</TotalTime>
  <Words>905</Words>
  <Application>Microsoft Office PowerPoint</Application>
  <PresentationFormat>Breedbeeld</PresentationFormat>
  <Paragraphs>115</Paragraphs>
  <Slides>15</Slides>
  <Notes>8</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Cambria</vt:lpstr>
      <vt:lpstr>Gill Sans MT</vt:lpstr>
      <vt:lpstr>Wingdings</vt:lpstr>
      <vt:lpstr>Galerie</vt:lpstr>
      <vt:lpstr>EHBO bij wandelletsel </vt:lpstr>
      <vt:lpstr>Inhoud </vt:lpstr>
      <vt:lpstr>EHBO algemeen</vt:lpstr>
      <vt:lpstr>Scenario 1</vt:lpstr>
      <vt:lpstr>Blaren</vt:lpstr>
      <vt:lpstr>Blaren</vt:lpstr>
      <vt:lpstr>Scenario 2</vt:lpstr>
      <vt:lpstr>Spieren / pezen / botten. </vt:lpstr>
      <vt:lpstr>Zwachtelen</vt:lpstr>
      <vt:lpstr>Scenario 3</vt:lpstr>
      <vt:lpstr>Spieren </vt:lpstr>
      <vt:lpstr>Scenario 4</vt:lpstr>
      <vt:lpstr>Hittes uitputting // hitte beroerte</vt:lpstr>
      <vt:lpstr>Voorkomen beter dan genezen</vt:lpstr>
      <vt:lpstr>Vragen &amp; Dank voor jullie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EHBO bij sportongevallen</dc:title>
  <dc:creator>Cate, ten, mw. C. (Mw. Teamleidinggevende Verpleegkundig specialisten   Physician Assistants, Hartcentrum)</dc:creator>
  <cp:lastModifiedBy>Lars Landman</cp:lastModifiedBy>
  <cp:revision>18</cp:revision>
  <dcterms:created xsi:type="dcterms:W3CDTF">2024-01-07T16:20:49Z</dcterms:created>
  <dcterms:modified xsi:type="dcterms:W3CDTF">2024-12-02T09:10:09Z</dcterms:modified>
</cp:coreProperties>
</file>